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Default Extension="jpeg" ContentType="image/jpeg"/>
  <Override PartName="/ppt/slideLayouts/slideLayout3.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327" r:id="rId3"/>
    <p:sldId id="275" r:id="rId4"/>
    <p:sldId id="276" r:id="rId5"/>
    <p:sldId id="277" r:id="rId6"/>
    <p:sldId id="278" r:id="rId7"/>
    <p:sldId id="279" r:id="rId8"/>
    <p:sldId id="310" r:id="rId9"/>
    <p:sldId id="311" r:id="rId10"/>
    <p:sldId id="312" r:id="rId11"/>
    <p:sldId id="313" r:id="rId12"/>
    <p:sldId id="314" r:id="rId13"/>
    <p:sldId id="328" r:id="rId14"/>
    <p:sldId id="263" r:id="rId15"/>
    <p:sldId id="264" r:id="rId16"/>
    <p:sldId id="317" r:id="rId17"/>
    <p:sldId id="318" r:id="rId18"/>
    <p:sldId id="319" r:id="rId19"/>
    <p:sldId id="266" r:id="rId20"/>
    <p:sldId id="267" r:id="rId21"/>
    <p:sldId id="315" r:id="rId22"/>
    <p:sldId id="316" r:id="rId23"/>
    <p:sldId id="268" r:id="rId24"/>
    <p:sldId id="288" r:id="rId25"/>
    <p:sldId id="289" r:id="rId26"/>
    <p:sldId id="290" r:id="rId27"/>
    <p:sldId id="293" r:id="rId28"/>
    <p:sldId id="295" r:id="rId29"/>
    <p:sldId id="330" r:id="rId30"/>
    <p:sldId id="331" r:id="rId31"/>
    <p:sldId id="332" r:id="rId32"/>
    <p:sldId id="333" r:id="rId33"/>
    <p:sldId id="334" r:id="rId34"/>
    <p:sldId id="335" r:id="rId35"/>
    <p:sldId id="336" r:id="rId36"/>
    <p:sldId id="337" r:id="rId37"/>
    <p:sldId id="339" r:id="rId38"/>
    <p:sldId id="342" r:id="rId39"/>
    <p:sldId id="343" r:id="rId40"/>
    <p:sldId id="344" r:id="rId41"/>
    <p:sldId id="345" r:id="rId42"/>
    <p:sldId id="303" r:id="rId43"/>
    <p:sldId id="358" r:id="rId44"/>
    <p:sldId id="359" r:id="rId45"/>
    <p:sldId id="360"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6103" autoAdjust="0"/>
    <p:restoredTop sz="94660"/>
  </p:normalViewPr>
  <p:slideViewPr>
    <p:cSldViewPr snapToGrid="0">
      <p:cViewPr varScale="1">
        <p:scale>
          <a:sx n="73" d="100"/>
          <a:sy n="73" d="100"/>
        </p:scale>
        <p:origin x="-576" y="-102"/>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12201452"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914400" y="1752602"/>
            <a:ext cx="103632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914400" y="3611607"/>
            <a:ext cx="103632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5019" y="4953000"/>
            <a:ext cx="12197020"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073D55F9-11A3-4523-8F38-6BA37933791A}" type="datetime1">
              <a:rPr lang="en-US" smtClean="0"/>
              <a:pPr/>
              <a:t>6/19/2021</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r>
              <a:rPr lang="en-US"/>
              <a:t>Sample Footer Text</a:t>
            </a:r>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11A71338-8BA2-4C79-A6C5-5A8E30081D0C}"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609600" y="1481330"/>
            <a:ext cx="109728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B4E757A-3EC2-4683-9080-1A460C37C843}" type="datetime1">
              <a:rPr lang="en-US" smtClean="0"/>
              <a:pPr/>
              <a:t>6/19/2021</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5351" y="274641"/>
            <a:ext cx="236996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41"/>
            <a:ext cx="84328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CC8096C-64ED-4153-A483-5C02E44AD5C3}" type="datetime1">
              <a:rPr lang="en-US" smtClean="0"/>
              <a:pPr/>
              <a:t>6/19/2021</a:t>
            </a:fld>
            <a:endParaRPr lang="en-US" dirty="0"/>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CB9D56B-6EBE-4E5F-99D9-2A3DBDF37D0A}" type="datetime1">
              <a:rPr lang="en-US" smtClean="0"/>
              <a:pPr/>
              <a:t>6/19/2021</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pPr/>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168" y="1059712"/>
            <a:ext cx="103632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5230284" y="2931712"/>
            <a:ext cx="6096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8C33F3CA-C7E3-432D-9282-18F13836509A}" type="datetime1">
              <a:rPr lang="en-US" smtClean="0"/>
              <a:pPr/>
              <a:t>6/19/2021</a:t>
            </a:fld>
            <a:endParaRPr lang="en-US" dirty="0"/>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pPr/>
              <a:t>‹#›</a:t>
            </a:fld>
            <a:endParaRPr lang="en-US"/>
          </a:p>
        </p:txBody>
      </p:sp>
      <p:sp>
        <p:nvSpPr>
          <p:cNvPr id="7" name="Chevron 6"/>
          <p:cNvSpPr/>
          <p:nvPr/>
        </p:nvSpPr>
        <p:spPr>
          <a:xfrm>
            <a:off x="4848907"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4600352"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6197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75BE9C62-1337-40B8-BA50-E9F4861DB4BC}" type="datetime1">
              <a:rPr lang="en-US" smtClean="0"/>
              <a:pPr/>
              <a:t>6/19/2021</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1A71338-8BA2-4C79-A6C5-5A8E30081D0C}" type="slidenum">
              <a:rPr lang="en-US" smtClean="0"/>
              <a:pPr/>
              <a:t>‹#›</a:t>
            </a:fld>
            <a:endParaRPr lang="en-US"/>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9728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609600" y="5410200"/>
            <a:ext cx="5386917"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3369" y="5410200"/>
            <a:ext cx="5389033"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1444295"/>
            <a:ext cx="5386917"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6193368" y="1444295"/>
            <a:ext cx="5389033"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47C195EB-2DA3-4B24-8725-19BC22A7BE50}" type="datetime1">
              <a:rPr lang="en-US" smtClean="0"/>
              <a:pPr/>
              <a:t>6/19/2021</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11A71338-8BA2-4C79-A6C5-5A8E30081D0C}"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4E237E6-0076-4915-A5A8-B7C11FA4F374}" type="datetime1">
              <a:rPr lang="en-US" smtClean="0"/>
              <a:pPr/>
              <a:t>6/19/2021</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11A71338-8BA2-4C79-A6C5-5A8E30081D0C}" type="slidenum">
              <a:rPr lang="en-US" smtClean="0"/>
              <a:pPr/>
              <a:t>‹#›</a:t>
            </a:fld>
            <a:endParaRPr lang="en-US"/>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05F58F-C0B5-422A-8E5A-6B99E5D80F0A}" type="datetime1">
              <a:rPr lang="en-US" smtClean="0"/>
              <a:pPr/>
              <a:t>6/19/2021</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11A71338-8BA2-4C79-A6C5-5A8E30081D0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4876800"/>
            <a:ext cx="9975701"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5892800" y="5355102"/>
            <a:ext cx="5299456"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1219200" y="274320"/>
            <a:ext cx="9973056"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8969376" y="6407944"/>
            <a:ext cx="2560320" cy="365760"/>
          </a:xfrm>
        </p:spPr>
        <p:txBody>
          <a:bodyPr/>
          <a:lstStyle/>
          <a:p>
            <a:fld id="{7565E655-9687-48DF-A33F-F8824CCCB5D1}" type="datetime1">
              <a:rPr lang="en-US" smtClean="0"/>
              <a:pPr/>
              <a:t>6/19/2021</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1A71338-8BA2-4C79-A6C5-5A8E30081D0C}"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521643" y="5443402"/>
            <a:ext cx="95504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304800" y="189968"/>
            <a:ext cx="115824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B97FD56A-AAB8-4544-A495-D0645413C9E3}" type="datetime1">
              <a:rPr lang="en-US" smtClean="0"/>
              <a:pPr/>
              <a:t>6/19/2021</a:t>
            </a:fld>
            <a:endParaRPr lang="en-US"/>
          </a:p>
        </p:txBody>
      </p:sp>
      <p:sp>
        <p:nvSpPr>
          <p:cNvPr id="6" name="Footer Placeholder 5"/>
          <p:cNvSpPr>
            <a:spLocks noGrp="1"/>
          </p:cNvSpPr>
          <p:nvPr>
            <p:ph type="ftr" sz="quarter" idx="11"/>
          </p:nvPr>
        </p:nvSpPr>
        <p:spPr>
          <a:xfrm>
            <a:off x="5840097" y="6407945"/>
            <a:ext cx="3134241" cy="365125"/>
          </a:xfrm>
        </p:spPr>
        <p:txBody>
          <a:bodyPr/>
          <a:lstStyle>
            <a:lvl1pPr>
              <a:defRPr>
                <a:solidFill>
                  <a:schemeClr val="tx1"/>
                </a:solidFill>
              </a:defRPr>
            </a:lvl1pPr>
            <a:extLst/>
          </a:lstStyle>
          <a:p>
            <a:r>
              <a:rPr lang="en-US"/>
              <a:t>Sample Footer Text</a:t>
            </a:r>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11A71338-8BA2-4C79-A6C5-5A8E30081D0C}" type="slidenum">
              <a:rPr lang="en-US" smtClean="0"/>
              <a:pPr/>
              <a:t>‹#›</a:t>
            </a:fld>
            <a:endParaRPr lang="en-US"/>
          </a:p>
        </p:txBody>
      </p:sp>
      <p:sp>
        <p:nvSpPr>
          <p:cNvPr id="2" name="Title 1"/>
          <p:cNvSpPr>
            <a:spLocks noGrp="1"/>
          </p:cNvSpPr>
          <p:nvPr>
            <p:ph type="title"/>
          </p:nvPr>
        </p:nvSpPr>
        <p:spPr>
          <a:xfrm>
            <a:off x="304800" y="4865122"/>
            <a:ext cx="10767243"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955249" y="5001994"/>
            <a:ext cx="5069337"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71414" y="5785023"/>
            <a:ext cx="506933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8056" y="5791253"/>
            <a:ext cx="4536419"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12316"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11552149"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11303595"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955249" y="5001994"/>
            <a:ext cx="5069337"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71414" y="5785023"/>
            <a:ext cx="506933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8056" y="5791253"/>
            <a:ext cx="4536419"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12316"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609600" y="1481329"/>
            <a:ext cx="109728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8969376" y="6407944"/>
            <a:ext cx="2560320" cy="365760"/>
          </a:xfrm>
          <a:prstGeom prst="rect">
            <a:avLst/>
          </a:prstGeom>
        </p:spPr>
        <p:txBody>
          <a:bodyPr vert="horz" anchor="b"/>
          <a:lstStyle>
            <a:lvl1pPr algn="l" eaLnBrk="1" latinLnBrk="0" hangingPunct="1">
              <a:defRPr kumimoji="0" sz="1000">
                <a:solidFill>
                  <a:schemeClr val="tx1"/>
                </a:solidFill>
              </a:defRPr>
            </a:lvl1pPr>
            <a:extLst/>
          </a:lstStyle>
          <a:p>
            <a:fld id="{193BAB95-8DA7-460B-B00A-7037C8394FB0}" type="datetime1">
              <a:rPr lang="en-US" smtClean="0"/>
              <a:pPr/>
              <a:t>6/19/2021</a:t>
            </a:fld>
            <a:endParaRPr lang="en-US" dirty="0"/>
          </a:p>
        </p:txBody>
      </p:sp>
      <p:sp>
        <p:nvSpPr>
          <p:cNvPr id="22" name="Footer Placeholder 21"/>
          <p:cNvSpPr>
            <a:spLocks noGrp="1"/>
          </p:cNvSpPr>
          <p:nvPr>
            <p:ph type="ftr" sz="quarter" idx="3"/>
          </p:nvPr>
        </p:nvSpPr>
        <p:spPr>
          <a:xfrm>
            <a:off x="5840097" y="6407945"/>
            <a:ext cx="3134241" cy="365125"/>
          </a:xfrm>
          <a:prstGeom prst="rect">
            <a:avLst/>
          </a:prstGeom>
        </p:spPr>
        <p:txBody>
          <a:bodyPr vert="horz" anchor="b"/>
          <a:lstStyle>
            <a:lvl1pPr algn="r" eaLnBrk="1" latinLnBrk="0" hangingPunct="1">
              <a:defRPr kumimoji="0" sz="1000">
                <a:solidFill>
                  <a:schemeClr val="tx1"/>
                </a:solidFill>
              </a:defRPr>
            </a:lvl1pPr>
            <a:extLst/>
          </a:lstStyle>
          <a:p>
            <a:r>
              <a:rPr lang="en-US"/>
              <a:t>Sample Footer Text</a:t>
            </a:r>
            <a:endParaRPr lang="en-US" dirty="0">
              <a:solidFill>
                <a:srgbClr val="FFFFFF"/>
              </a:solidFill>
            </a:endParaRPr>
          </a:p>
        </p:txBody>
      </p:sp>
      <p:sp>
        <p:nvSpPr>
          <p:cNvPr id="18" name="Slide Number Placeholder 17"/>
          <p:cNvSpPr>
            <a:spLocks noGrp="1"/>
          </p:cNvSpPr>
          <p:nvPr>
            <p:ph type="sldNum" sz="quarter" idx="4"/>
          </p:nvPr>
        </p:nvSpPr>
        <p:spPr>
          <a:xfrm>
            <a:off x="11529696" y="6407945"/>
            <a:ext cx="487680" cy="365125"/>
          </a:xfrm>
          <a:prstGeom prst="rect">
            <a:avLst/>
          </a:prstGeom>
        </p:spPr>
        <p:txBody>
          <a:bodyPr vert="horz" anchor="b"/>
          <a:lstStyle>
            <a:lvl1pPr algn="r" eaLnBrk="1" latinLnBrk="0" hangingPunct="1">
              <a:defRPr kumimoji="0" sz="1000" b="0">
                <a:solidFill>
                  <a:schemeClr val="tx1"/>
                </a:solidFill>
              </a:defRPr>
            </a:lvl1pPr>
            <a:extLst/>
          </a:lstStyle>
          <a:p>
            <a:fld id="{11A71338-8BA2-4C79-A6C5-5A8E30081D0C}"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hf sldNum="0" hdr="0" ftr="0" dt="0"/>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jpeg"/></Relationships>
</file>

<file path=ppt/slides/_rels/slide2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hyperlink" Target="http://www.cdc.gov/nchs/fastats/pneumonia.htm"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E0C7AD6-4650-4D32-B983-1C2A60CEB71D}"/>
              </a:ext>
            </a:extLst>
          </p:cNvPr>
          <p:cNvSpPr>
            <a:spLocks noGrp="1"/>
          </p:cNvSpPr>
          <p:nvPr>
            <p:ph type="ctrTitle"/>
          </p:nvPr>
        </p:nvSpPr>
        <p:spPr>
          <a:xfrm>
            <a:off x="1482727" y="760930"/>
            <a:ext cx="9144000" cy="1600200"/>
          </a:xfrm>
        </p:spPr>
        <p:txBody>
          <a:bodyPr>
            <a:normAutofit/>
          </a:bodyPr>
          <a:lstStyle/>
          <a:p>
            <a:pPr algn="ctr"/>
            <a:r>
              <a:rPr lang="en-IN" dirty="0"/>
              <a:t>PNEUMONIA DETECTION USING ENSEMBLE LEARNING</a:t>
            </a:r>
          </a:p>
        </p:txBody>
      </p:sp>
      <p:sp>
        <p:nvSpPr>
          <p:cNvPr id="3" name="Subtitle 2">
            <a:extLst>
              <a:ext uri="{FF2B5EF4-FFF2-40B4-BE49-F238E27FC236}">
                <a16:creationId xmlns:a16="http://schemas.microsoft.com/office/drawing/2014/main" xmlns="" id="{FF436322-9E87-41BB-B367-B29C2795E040}"/>
              </a:ext>
            </a:extLst>
          </p:cNvPr>
          <p:cNvSpPr>
            <a:spLocks noGrp="1"/>
          </p:cNvSpPr>
          <p:nvPr>
            <p:ph type="subTitle" idx="1"/>
          </p:nvPr>
        </p:nvSpPr>
        <p:spPr>
          <a:xfrm>
            <a:off x="1184366" y="2805106"/>
            <a:ext cx="9144000" cy="2152217"/>
          </a:xfrm>
        </p:spPr>
        <p:txBody>
          <a:bodyPr>
            <a:normAutofit/>
          </a:bodyPr>
          <a:lstStyle/>
          <a:p>
            <a:pPr algn="ctr"/>
            <a:r>
              <a:rPr lang="en-IN" sz="2000" dirty="0" smtClean="0">
                <a:solidFill>
                  <a:schemeClr val="tx1"/>
                </a:solidFill>
                <a:latin typeface="Times New Roman" pitchFamily="18" charset="0"/>
                <a:cs typeface="Times New Roman" pitchFamily="18" charset="0"/>
              </a:rPr>
              <a:t>   AKSHAYA K (211417104010)</a:t>
            </a:r>
          </a:p>
          <a:p>
            <a:pPr algn="ctr"/>
            <a:r>
              <a:rPr lang="en-IN" sz="2000" dirty="0" smtClean="0">
                <a:solidFill>
                  <a:schemeClr val="tx1"/>
                </a:solidFill>
                <a:latin typeface="Times New Roman" pitchFamily="18" charset="0"/>
                <a:cs typeface="Times New Roman" pitchFamily="18" charset="0"/>
              </a:rPr>
              <a:t>ANUSHA R (211417104020)</a:t>
            </a:r>
          </a:p>
          <a:p>
            <a:pPr algn="ctr"/>
            <a:r>
              <a:rPr lang="en-IN" sz="2000" dirty="0" smtClean="0">
                <a:solidFill>
                  <a:schemeClr val="tx1"/>
                </a:solidFill>
                <a:latin typeface="Times New Roman" pitchFamily="18" charset="0"/>
                <a:cs typeface="Times New Roman" pitchFamily="18" charset="0"/>
              </a:rPr>
              <a:t>           HARRSHEETHA  S(211417104082)</a:t>
            </a:r>
          </a:p>
          <a:p>
            <a:pPr algn="ctr"/>
            <a:r>
              <a:rPr lang="en-IN" sz="2000" dirty="0" smtClean="0">
                <a:solidFill>
                  <a:schemeClr val="tx1"/>
                </a:solidFill>
                <a:latin typeface="Times New Roman" pitchFamily="18" charset="0"/>
                <a:cs typeface="Times New Roman" pitchFamily="18" charset="0"/>
              </a:rPr>
              <a:t>GUIDE- MRS.ANITHA MOSES (ASSOCIATE PROFESSOR)</a:t>
            </a:r>
          </a:p>
          <a:p>
            <a:pPr algn="ctr"/>
            <a:endParaRPr lang="en-IN" sz="2000" dirty="0">
              <a:solidFill>
                <a:schemeClr val="tx1"/>
              </a:solidFill>
              <a:latin typeface="Times New Roman" pitchFamily="18" charset="0"/>
              <a:cs typeface="Times New Roman" pitchFamily="18" charset="0"/>
            </a:endParaRPr>
          </a:p>
        </p:txBody>
      </p:sp>
    </p:spTree>
    <p:extLst>
      <p:ext uri="{BB962C8B-B14F-4D97-AF65-F5344CB8AC3E}">
        <p14:creationId xmlns:p14="http://schemas.microsoft.com/office/powerpoint/2010/main" xmlns="" val="35401145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836025" y="719666"/>
          <a:ext cx="10110650" cy="5785637"/>
        </p:xfrm>
        <a:graphic>
          <a:graphicData uri="http://schemas.openxmlformats.org/drawingml/2006/table">
            <a:tbl>
              <a:tblPr firstRow="1" bandRow="1">
                <a:tableStyleId>{5C22544A-7EE6-4342-B048-85BDC9FD1C3A}</a:tableStyleId>
              </a:tblPr>
              <a:tblGrid>
                <a:gridCol w="496386"/>
                <a:gridCol w="1214846"/>
                <a:gridCol w="992777"/>
                <a:gridCol w="992777"/>
                <a:gridCol w="2207623"/>
                <a:gridCol w="4206241"/>
              </a:tblGrid>
              <a:tr h="573557">
                <a:tc>
                  <a:txBody>
                    <a:bodyPr/>
                    <a:lstStyle/>
                    <a:p>
                      <a:r>
                        <a:rPr lang="en-US" sz="1400" dirty="0" smtClean="0">
                          <a:latin typeface="Times New Roman" pitchFamily="18" charset="0"/>
                          <a:cs typeface="Times New Roman" pitchFamily="18" charset="0"/>
                        </a:rPr>
                        <a:t>SNO</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TITLE</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PUBLICATION</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YEAR</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AUTHOR</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INFERENCE</a:t>
                      </a:r>
                      <a:endParaRPr lang="en-US" sz="1400" dirty="0">
                        <a:latin typeface="Times New Roman" pitchFamily="18" charset="0"/>
                        <a:cs typeface="Times New Roman" pitchFamily="18" charset="0"/>
                      </a:endParaRPr>
                    </a:p>
                  </a:txBody>
                  <a:tcPr/>
                </a:tc>
              </a:tr>
              <a:tr h="2827504">
                <a:tc>
                  <a:txBody>
                    <a:bodyPr/>
                    <a:lstStyle/>
                    <a:p>
                      <a:r>
                        <a:rPr lang="en-US" sz="1400" dirty="0" smtClean="0">
                          <a:latin typeface="Times New Roman" pitchFamily="18" charset="0"/>
                          <a:cs typeface="Times New Roman" pitchFamily="18" charset="0"/>
                        </a:rPr>
                        <a:t>8</a:t>
                      </a:r>
                      <a:endParaRPr lang="en-US" sz="1400" dirty="0">
                        <a:latin typeface="Times New Roman" pitchFamily="18" charset="0"/>
                        <a:cs typeface="Times New Roman" pitchFamily="18" charset="0"/>
                      </a:endParaRPr>
                    </a:p>
                  </a:txBody>
                  <a:tcPr/>
                </a:tc>
                <a:tc>
                  <a:txBody>
                    <a:bodyPr/>
                    <a:lstStyle/>
                    <a:p>
                      <a:r>
                        <a:rPr kumimoji="0" lang="en-US" sz="1400" b="0" i="0" u="none" strike="noStrike" kern="1200" dirty="0" smtClean="0">
                          <a:solidFill>
                            <a:schemeClr val="dk1"/>
                          </a:solidFill>
                          <a:latin typeface="Times New Roman" pitchFamily="18" charset="0"/>
                          <a:ea typeface="+mn-ea"/>
                          <a:cs typeface="Times New Roman" pitchFamily="18" charset="0"/>
                        </a:rPr>
                        <a:t>Survey on deep learning for radiotherapy</a:t>
                      </a:r>
                      <a:endParaRPr lang="en-US" sz="1400"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dirty="0" err="1" smtClean="0">
                          <a:solidFill>
                            <a:schemeClr val="dk1"/>
                          </a:solidFill>
                          <a:latin typeface="Times New Roman" pitchFamily="18" charset="0"/>
                          <a:ea typeface="+mn-ea"/>
                          <a:cs typeface="Times New Roman" pitchFamily="18" charset="0"/>
                        </a:rPr>
                        <a:t>Comput</a:t>
                      </a:r>
                      <a:r>
                        <a:rPr kumimoji="0" lang="en-US" sz="1400" b="0" i="0" u="none" strike="noStrike" kern="1200" dirty="0" smtClean="0">
                          <a:solidFill>
                            <a:schemeClr val="dk1"/>
                          </a:solidFill>
                          <a:latin typeface="Times New Roman" pitchFamily="18" charset="0"/>
                          <a:ea typeface="+mn-ea"/>
                          <a:cs typeface="Times New Roman" pitchFamily="18" charset="0"/>
                        </a:rPr>
                        <a:t>. Biol. Med. 2018, 98, 126–146.  Appl. Sci. 2020, 10, 559 15 of 17</a:t>
                      </a:r>
                    </a:p>
                    <a:p>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JUNE 2020</a:t>
                      </a:r>
                      <a:endParaRPr lang="en-US" sz="1400" dirty="0">
                        <a:latin typeface="Times New Roman" pitchFamily="18" charset="0"/>
                        <a:cs typeface="Times New Roman" pitchFamily="18" charset="0"/>
                      </a:endParaRPr>
                    </a:p>
                  </a:txBody>
                  <a:tcPr/>
                </a:tc>
                <a:tc>
                  <a:txBody>
                    <a:bodyPr/>
                    <a:lstStyle/>
                    <a:p>
                      <a:r>
                        <a:rPr kumimoji="0" lang="en-US" sz="1400" b="0" i="0" u="none" strike="noStrike" kern="1200" dirty="0" smtClean="0">
                          <a:solidFill>
                            <a:schemeClr val="dk1"/>
                          </a:solidFill>
                          <a:latin typeface="Times New Roman" pitchFamily="18" charset="0"/>
                          <a:ea typeface="+mn-ea"/>
                          <a:cs typeface="Times New Roman" pitchFamily="18" charset="0"/>
                        </a:rPr>
                        <a:t>Meyer, P.; </a:t>
                      </a:r>
                      <a:r>
                        <a:rPr kumimoji="0" lang="en-US" sz="1400" b="0" i="0" u="none" strike="noStrike" kern="1200" dirty="0" err="1" smtClean="0">
                          <a:solidFill>
                            <a:schemeClr val="dk1"/>
                          </a:solidFill>
                          <a:latin typeface="Times New Roman" pitchFamily="18" charset="0"/>
                          <a:ea typeface="+mn-ea"/>
                          <a:cs typeface="Times New Roman" pitchFamily="18" charset="0"/>
                        </a:rPr>
                        <a:t>Noblet</a:t>
                      </a:r>
                      <a:r>
                        <a:rPr kumimoji="0" lang="en-US" sz="1400" b="0" i="0" u="none" strike="noStrike" kern="1200" dirty="0" smtClean="0">
                          <a:solidFill>
                            <a:schemeClr val="dk1"/>
                          </a:solidFill>
                          <a:latin typeface="Times New Roman" pitchFamily="18" charset="0"/>
                          <a:ea typeface="+mn-ea"/>
                          <a:cs typeface="Times New Roman" pitchFamily="18" charset="0"/>
                        </a:rPr>
                        <a:t>, V.; </a:t>
                      </a:r>
                      <a:r>
                        <a:rPr kumimoji="0" lang="en-US" sz="1400" b="0" i="0" u="none" strike="noStrike" kern="1200" dirty="0" err="1" smtClean="0">
                          <a:solidFill>
                            <a:schemeClr val="dk1"/>
                          </a:solidFill>
                          <a:latin typeface="Times New Roman" pitchFamily="18" charset="0"/>
                          <a:ea typeface="+mn-ea"/>
                          <a:cs typeface="Times New Roman" pitchFamily="18" charset="0"/>
                        </a:rPr>
                        <a:t>Mazzara</a:t>
                      </a:r>
                      <a:r>
                        <a:rPr kumimoji="0" lang="en-US" sz="1400" b="0" i="0" u="none" strike="noStrike" kern="1200" dirty="0" smtClean="0">
                          <a:solidFill>
                            <a:schemeClr val="dk1"/>
                          </a:solidFill>
                          <a:latin typeface="Times New Roman" pitchFamily="18" charset="0"/>
                          <a:ea typeface="+mn-ea"/>
                          <a:cs typeface="Times New Roman" pitchFamily="18" charset="0"/>
                        </a:rPr>
                        <a:t>, C.; </a:t>
                      </a:r>
                      <a:r>
                        <a:rPr kumimoji="0" lang="en-US" sz="1400" b="0" i="0" u="none" strike="noStrike" kern="1200" dirty="0" err="1" smtClean="0">
                          <a:solidFill>
                            <a:schemeClr val="dk1"/>
                          </a:solidFill>
                          <a:latin typeface="Times New Roman" pitchFamily="18" charset="0"/>
                          <a:ea typeface="+mn-ea"/>
                          <a:cs typeface="Times New Roman" pitchFamily="18" charset="0"/>
                        </a:rPr>
                        <a:t>Lallement</a:t>
                      </a:r>
                      <a:endParaRPr lang="en-US" sz="1400" dirty="0">
                        <a:latin typeface="Times New Roman" pitchFamily="18" charset="0"/>
                        <a:cs typeface="Times New Roman" pitchFamily="18" charset="0"/>
                      </a:endParaRPr>
                    </a:p>
                  </a:txBody>
                  <a:tcPr/>
                </a:tc>
                <a:tc>
                  <a:txBody>
                    <a:bodyPr/>
                    <a:lstStyle/>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More than 50% of cancer patients are treated with radiotherapy, either exclusively or in combination with other methods. The planning and delivery of radiotherapy treatment is a complex process, but can now be greatly facilitated by artificial intelligence technology.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Deep </a:t>
                      </a:r>
                      <a:r>
                        <a:rPr kumimoji="0" lang="en-US" sz="1400" b="0" i="0" kern="1200" dirty="0" smtClean="0">
                          <a:solidFill>
                            <a:schemeClr val="dk1"/>
                          </a:solidFill>
                          <a:latin typeface="Times New Roman" pitchFamily="18" charset="0"/>
                          <a:ea typeface="+mn-ea"/>
                          <a:cs typeface="Times New Roman" pitchFamily="18" charset="0"/>
                        </a:rPr>
                        <a:t>learning is the fastest-growing field in artificial intelligence and has been successfully used in recent years in many domains, including medicine.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In </a:t>
                      </a:r>
                      <a:r>
                        <a:rPr kumimoji="0" lang="en-US" sz="1400" b="0" i="0" kern="1200" dirty="0" smtClean="0">
                          <a:solidFill>
                            <a:schemeClr val="dk1"/>
                          </a:solidFill>
                          <a:latin typeface="Times New Roman" pitchFamily="18" charset="0"/>
                          <a:ea typeface="+mn-ea"/>
                          <a:cs typeface="Times New Roman" pitchFamily="18" charset="0"/>
                        </a:rPr>
                        <a:t>this article, we first explain the concept of deep learning, addressing it in the broader context of machine learning. The most common network architectures are presented, with a more specific focus on </a:t>
                      </a:r>
                      <a:r>
                        <a:rPr kumimoji="0" lang="en-US" sz="1400" b="0" i="0" kern="1200" dirty="0" err="1" smtClean="0">
                          <a:solidFill>
                            <a:schemeClr val="dk1"/>
                          </a:solidFill>
                          <a:latin typeface="Times New Roman" pitchFamily="18" charset="0"/>
                          <a:ea typeface="+mn-ea"/>
                          <a:cs typeface="Times New Roman" pitchFamily="18" charset="0"/>
                        </a:rPr>
                        <a:t>convolutional</a:t>
                      </a:r>
                      <a:r>
                        <a:rPr kumimoji="0" lang="en-US" sz="1400" b="0" i="0" kern="1200" dirty="0" smtClean="0">
                          <a:solidFill>
                            <a:schemeClr val="dk1"/>
                          </a:solidFill>
                          <a:latin typeface="Times New Roman" pitchFamily="18" charset="0"/>
                          <a:ea typeface="+mn-ea"/>
                          <a:cs typeface="Times New Roman" pitchFamily="18" charset="0"/>
                        </a:rPr>
                        <a:t> neural networks.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We </a:t>
                      </a:r>
                      <a:r>
                        <a:rPr kumimoji="0" lang="en-US" sz="1400" b="0" i="0" kern="1200" dirty="0" smtClean="0">
                          <a:solidFill>
                            <a:schemeClr val="dk1"/>
                          </a:solidFill>
                          <a:latin typeface="Times New Roman" pitchFamily="18" charset="0"/>
                          <a:ea typeface="+mn-ea"/>
                          <a:cs typeface="Times New Roman" pitchFamily="18" charset="0"/>
                        </a:rPr>
                        <a:t>then present a review of the published works on deep learning methods that can be applied to radiotherapy, which are classified into seven categories related to the patient workflow, and can provide some insights of potential future applications. We have attempted to make this paper accessible to both radiotherapy and deep learning communities, and hope that it will inspire new collaborations between these two communities to develop dedicated radiotherapy applications.</a:t>
                      </a:r>
                      <a:endParaRPr lang="en-US" sz="1400" dirty="0">
                        <a:latin typeface="Times New Roman" pitchFamily="18" charset="0"/>
                        <a:cs typeface="Times New Roman" pitchFamily="18" charset="0"/>
                      </a:endParaRPr>
                    </a:p>
                  </a:txBody>
                  <a:tcPr/>
                </a:tc>
              </a:tr>
            </a:tbl>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nvPr>
        </p:nvGraphicFramePr>
        <p:xfrm>
          <a:off x="557349" y="462233"/>
          <a:ext cx="10972801" cy="5436512"/>
        </p:xfrm>
        <a:graphic>
          <a:graphicData uri="http://schemas.openxmlformats.org/drawingml/2006/table">
            <a:tbl>
              <a:tblPr firstRow="1" bandRow="1">
                <a:tableStyleId>{5C22544A-7EE6-4342-B048-85BDC9FD1C3A}</a:tableStyleId>
              </a:tblPr>
              <a:tblGrid>
                <a:gridCol w="657497"/>
                <a:gridCol w="1502228"/>
                <a:gridCol w="1580606"/>
                <a:gridCol w="875212"/>
                <a:gridCol w="1867989"/>
                <a:gridCol w="4489269"/>
              </a:tblGrid>
              <a:tr h="543607">
                <a:tc>
                  <a:txBody>
                    <a:bodyPr/>
                    <a:lstStyle/>
                    <a:p>
                      <a:r>
                        <a:rPr lang="en-US" sz="1600" dirty="0" smtClean="0">
                          <a:latin typeface="Times New Roman" pitchFamily="18" charset="0"/>
                          <a:cs typeface="Times New Roman" pitchFamily="18" charset="0"/>
                        </a:rPr>
                        <a:t>SNO</a:t>
                      </a:r>
                      <a:endParaRPr lang="en-US" sz="1600" dirty="0">
                        <a:latin typeface="Times New Roman" pitchFamily="18" charset="0"/>
                        <a:cs typeface="Times New Roman" pitchFamily="18" charset="0"/>
                      </a:endParaRPr>
                    </a:p>
                  </a:txBody>
                  <a:tcPr/>
                </a:tc>
                <a:tc>
                  <a:txBody>
                    <a:bodyPr/>
                    <a:lstStyle/>
                    <a:p>
                      <a:r>
                        <a:rPr lang="en-US" sz="1600" dirty="0" smtClean="0">
                          <a:latin typeface="Times New Roman" pitchFamily="18" charset="0"/>
                          <a:cs typeface="Times New Roman" pitchFamily="18" charset="0"/>
                        </a:rPr>
                        <a:t>TITLE</a:t>
                      </a:r>
                      <a:endParaRPr lang="en-US" sz="1600" dirty="0">
                        <a:latin typeface="Times New Roman" pitchFamily="18" charset="0"/>
                        <a:cs typeface="Times New Roman" pitchFamily="18" charset="0"/>
                      </a:endParaRPr>
                    </a:p>
                  </a:txBody>
                  <a:tcPr/>
                </a:tc>
                <a:tc>
                  <a:txBody>
                    <a:bodyPr/>
                    <a:lstStyle/>
                    <a:p>
                      <a:r>
                        <a:rPr lang="en-US" sz="1600" dirty="0" smtClean="0">
                          <a:latin typeface="Times New Roman" pitchFamily="18" charset="0"/>
                          <a:cs typeface="Times New Roman" pitchFamily="18" charset="0"/>
                        </a:rPr>
                        <a:t>PUBLICATION</a:t>
                      </a:r>
                      <a:endParaRPr lang="en-US" sz="1600" dirty="0">
                        <a:latin typeface="Times New Roman" pitchFamily="18" charset="0"/>
                        <a:cs typeface="Times New Roman" pitchFamily="18" charset="0"/>
                      </a:endParaRPr>
                    </a:p>
                  </a:txBody>
                  <a:tcPr/>
                </a:tc>
                <a:tc>
                  <a:txBody>
                    <a:bodyPr/>
                    <a:lstStyle/>
                    <a:p>
                      <a:r>
                        <a:rPr lang="en-US" sz="1600" dirty="0" smtClean="0">
                          <a:latin typeface="Times New Roman" pitchFamily="18" charset="0"/>
                          <a:cs typeface="Times New Roman" pitchFamily="18" charset="0"/>
                        </a:rPr>
                        <a:t>YEAR</a:t>
                      </a:r>
                      <a:endParaRPr lang="en-US" sz="1600" dirty="0">
                        <a:latin typeface="Times New Roman" pitchFamily="18" charset="0"/>
                        <a:cs typeface="Times New Roman" pitchFamily="18" charset="0"/>
                      </a:endParaRPr>
                    </a:p>
                  </a:txBody>
                  <a:tcPr/>
                </a:tc>
                <a:tc>
                  <a:txBody>
                    <a:bodyPr/>
                    <a:lstStyle/>
                    <a:p>
                      <a:r>
                        <a:rPr lang="en-US" sz="1600" dirty="0" smtClean="0">
                          <a:latin typeface="Times New Roman" pitchFamily="18" charset="0"/>
                          <a:cs typeface="Times New Roman" pitchFamily="18" charset="0"/>
                        </a:rPr>
                        <a:t>AUTHOR</a:t>
                      </a:r>
                      <a:endParaRPr lang="en-US" sz="1600" dirty="0">
                        <a:latin typeface="Times New Roman" pitchFamily="18" charset="0"/>
                        <a:cs typeface="Times New Roman" pitchFamily="18" charset="0"/>
                      </a:endParaRPr>
                    </a:p>
                  </a:txBody>
                  <a:tcPr/>
                </a:tc>
                <a:tc>
                  <a:txBody>
                    <a:bodyPr/>
                    <a:lstStyle/>
                    <a:p>
                      <a:r>
                        <a:rPr lang="en-US" sz="1600" dirty="0" smtClean="0">
                          <a:latin typeface="Times New Roman" pitchFamily="18" charset="0"/>
                          <a:cs typeface="Times New Roman" pitchFamily="18" charset="0"/>
                        </a:rPr>
                        <a:t>INFERENCE</a:t>
                      </a:r>
                      <a:endParaRPr lang="en-US" sz="1600" dirty="0">
                        <a:latin typeface="Times New Roman" pitchFamily="18" charset="0"/>
                        <a:cs typeface="Times New Roman" pitchFamily="18" charset="0"/>
                      </a:endParaRPr>
                    </a:p>
                  </a:txBody>
                  <a:tcPr/>
                </a:tc>
              </a:tr>
              <a:tr h="4857392">
                <a:tc>
                  <a:txBody>
                    <a:bodyPr/>
                    <a:lstStyle/>
                    <a:p>
                      <a:r>
                        <a:rPr lang="en-US" sz="1600" dirty="0" smtClean="0">
                          <a:latin typeface="Times New Roman" pitchFamily="18" charset="0"/>
                          <a:cs typeface="Times New Roman" pitchFamily="18" charset="0"/>
                        </a:rPr>
                        <a:t>9</a:t>
                      </a:r>
                      <a:endParaRPr lang="en-US" sz="1600"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1" i="0" kern="1200" dirty="0" smtClean="0">
                          <a:solidFill>
                            <a:schemeClr val="dk1"/>
                          </a:solidFill>
                          <a:latin typeface="Times New Roman" pitchFamily="18" charset="0"/>
                          <a:ea typeface="+mn-ea"/>
                          <a:cs typeface="Times New Roman" pitchFamily="18" charset="0"/>
                        </a:rPr>
                        <a:t>How far have we come? Artificial intelligence for chest radiograph interpretation</a:t>
                      </a:r>
                    </a:p>
                    <a:p>
                      <a:endParaRPr lang="en-US" sz="1600" dirty="0">
                        <a:latin typeface="Times New Roman" pitchFamily="18" charset="0"/>
                        <a:cs typeface="Times New Roman" pitchFamily="18" charset="0"/>
                      </a:endParaRPr>
                    </a:p>
                  </a:txBody>
                  <a:tcPr/>
                </a:tc>
                <a:tc>
                  <a:txBody>
                    <a:bodyPr/>
                    <a:lstStyle/>
                    <a:p>
                      <a:r>
                        <a:rPr lang="en-US" sz="1600" dirty="0" smtClean="0">
                          <a:latin typeface="Times New Roman" pitchFamily="18" charset="0"/>
                          <a:cs typeface="Times New Roman" pitchFamily="18" charset="0"/>
                        </a:rPr>
                        <a:t>PubMed.gov</a:t>
                      </a:r>
                    </a:p>
                    <a:p>
                      <a:r>
                        <a:rPr lang="en-US" sz="1600" dirty="0" smtClean="0">
                          <a:latin typeface="Times New Roman" pitchFamily="18" charset="0"/>
                          <a:cs typeface="Times New Roman" pitchFamily="18" charset="0"/>
                        </a:rPr>
                        <a:t>NATIONAL</a:t>
                      </a:r>
                      <a:r>
                        <a:rPr lang="en-US" sz="1600" baseline="0" dirty="0" smtClean="0">
                          <a:latin typeface="Times New Roman" pitchFamily="18" charset="0"/>
                          <a:cs typeface="Times New Roman" pitchFamily="18" charset="0"/>
                        </a:rPr>
                        <a:t> LIBRARY OF </a:t>
                      </a:r>
                      <a:r>
                        <a:rPr lang="en-US" sz="1600" baseline="0" dirty="0" smtClean="0">
                          <a:latin typeface="Times New Roman" pitchFamily="18" charset="0"/>
                          <a:cs typeface="Times New Roman" pitchFamily="18" charset="0"/>
                        </a:rPr>
                        <a:t>MEDICINE VOL 3 ISSUE 6</a:t>
                      </a:r>
                      <a:endParaRPr lang="en-US" sz="1600" dirty="0">
                        <a:latin typeface="Times New Roman" pitchFamily="18" charset="0"/>
                        <a:cs typeface="Times New Roman" pitchFamily="18" charset="0"/>
                      </a:endParaRPr>
                    </a:p>
                  </a:txBody>
                  <a:tcPr/>
                </a:tc>
                <a:tc>
                  <a:txBody>
                    <a:bodyPr/>
                    <a:lstStyle/>
                    <a:p>
                      <a:r>
                        <a:rPr lang="en-US" sz="1600" dirty="0" smtClean="0">
                          <a:latin typeface="Times New Roman" pitchFamily="18" charset="0"/>
                          <a:cs typeface="Times New Roman" pitchFamily="18" charset="0"/>
                        </a:rPr>
                        <a:t>2019</a:t>
                      </a:r>
                      <a:endParaRPr lang="en-US" sz="1600" dirty="0">
                        <a:latin typeface="Times New Roman" pitchFamily="18" charset="0"/>
                        <a:cs typeface="Times New Roman" pitchFamily="18" charset="0"/>
                      </a:endParaRPr>
                    </a:p>
                  </a:txBody>
                  <a:tcPr/>
                </a:tc>
                <a:tc>
                  <a:txBody>
                    <a:bodyPr/>
                    <a:lstStyle/>
                    <a:p>
                      <a:r>
                        <a:rPr kumimoji="0" lang="en-US" sz="1600" b="0" i="0" u="none" strike="noStrike" kern="1200" dirty="0" smtClean="0">
                          <a:solidFill>
                            <a:schemeClr val="dk1"/>
                          </a:solidFill>
                          <a:latin typeface="Times New Roman" pitchFamily="18" charset="0"/>
                          <a:ea typeface="+mn-ea"/>
                          <a:cs typeface="Times New Roman" pitchFamily="18" charset="0"/>
                        </a:rPr>
                        <a:t> </a:t>
                      </a:r>
                      <a:r>
                        <a:rPr kumimoji="0" lang="en-US" sz="1600" b="0" i="0" u="none" strike="noStrike" kern="1200" dirty="0" err="1" smtClean="0">
                          <a:solidFill>
                            <a:schemeClr val="dk1"/>
                          </a:solidFill>
                          <a:latin typeface="Times New Roman" pitchFamily="18" charset="0"/>
                          <a:ea typeface="+mn-ea"/>
                          <a:cs typeface="Times New Roman" pitchFamily="18" charset="0"/>
                        </a:rPr>
                        <a:t>Kallianos</a:t>
                      </a:r>
                      <a:r>
                        <a:rPr kumimoji="0" lang="en-US" sz="1600" b="0" i="0" u="none" strike="noStrike" kern="1200" dirty="0" smtClean="0">
                          <a:solidFill>
                            <a:schemeClr val="dk1"/>
                          </a:solidFill>
                          <a:latin typeface="Times New Roman" pitchFamily="18" charset="0"/>
                          <a:ea typeface="+mn-ea"/>
                          <a:cs typeface="Times New Roman" pitchFamily="18" charset="0"/>
                        </a:rPr>
                        <a:t>, K.; </a:t>
                      </a:r>
                      <a:r>
                        <a:rPr kumimoji="0" lang="en-US" sz="1600" b="0" i="0" u="none" strike="noStrike" kern="1200" dirty="0" err="1" smtClean="0">
                          <a:solidFill>
                            <a:schemeClr val="dk1"/>
                          </a:solidFill>
                          <a:latin typeface="Times New Roman" pitchFamily="18" charset="0"/>
                          <a:ea typeface="+mn-ea"/>
                          <a:cs typeface="Times New Roman" pitchFamily="18" charset="0"/>
                        </a:rPr>
                        <a:t>Mongan</a:t>
                      </a:r>
                      <a:r>
                        <a:rPr kumimoji="0" lang="en-US" sz="1600" b="0" i="0" u="none" strike="noStrike" kern="1200" dirty="0" smtClean="0">
                          <a:solidFill>
                            <a:schemeClr val="dk1"/>
                          </a:solidFill>
                          <a:latin typeface="Times New Roman" pitchFamily="18" charset="0"/>
                          <a:ea typeface="+mn-ea"/>
                          <a:cs typeface="Times New Roman" pitchFamily="18" charset="0"/>
                        </a:rPr>
                        <a:t>, J.; </a:t>
                      </a:r>
                      <a:r>
                        <a:rPr kumimoji="0" lang="en-US" sz="1600" b="0" i="0" u="none" strike="noStrike" kern="1200" dirty="0" err="1" smtClean="0">
                          <a:solidFill>
                            <a:schemeClr val="dk1"/>
                          </a:solidFill>
                          <a:latin typeface="Times New Roman" pitchFamily="18" charset="0"/>
                          <a:ea typeface="+mn-ea"/>
                          <a:cs typeface="Times New Roman" pitchFamily="18" charset="0"/>
                        </a:rPr>
                        <a:t>Antani</a:t>
                      </a:r>
                      <a:r>
                        <a:rPr kumimoji="0" lang="en-US" sz="1600" b="0" i="0" u="none" strike="noStrike" kern="1200" dirty="0" smtClean="0">
                          <a:solidFill>
                            <a:schemeClr val="dk1"/>
                          </a:solidFill>
                          <a:latin typeface="Times New Roman" pitchFamily="18" charset="0"/>
                          <a:ea typeface="+mn-ea"/>
                          <a:cs typeface="Times New Roman" pitchFamily="18" charset="0"/>
                        </a:rPr>
                        <a:t>, S.; Henry, T.; Taylor, A.; </a:t>
                      </a:r>
                      <a:r>
                        <a:rPr kumimoji="0" lang="en-US" sz="1600" b="0" i="0" u="none" strike="noStrike" kern="1200" dirty="0" err="1" smtClean="0">
                          <a:solidFill>
                            <a:schemeClr val="dk1"/>
                          </a:solidFill>
                          <a:latin typeface="Times New Roman" pitchFamily="18" charset="0"/>
                          <a:ea typeface="+mn-ea"/>
                          <a:cs typeface="Times New Roman" pitchFamily="18" charset="0"/>
                        </a:rPr>
                        <a:t>Abuya</a:t>
                      </a:r>
                      <a:r>
                        <a:rPr kumimoji="0" lang="en-US" sz="1600" b="0" i="0" u="none" strike="noStrike" kern="1200" dirty="0" smtClean="0">
                          <a:solidFill>
                            <a:schemeClr val="dk1"/>
                          </a:solidFill>
                          <a:latin typeface="Times New Roman" pitchFamily="18" charset="0"/>
                          <a:ea typeface="+mn-ea"/>
                          <a:cs typeface="Times New Roman" pitchFamily="18" charset="0"/>
                        </a:rPr>
                        <a:t>, J.; </a:t>
                      </a:r>
                      <a:r>
                        <a:rPr kumimoji="0" lang="en-US" sz="1600" b="0" i="0" u="none" strike="noStrike" kern="1200" dirty="0" err="1" smtClean="0">
                          <a:solidFill>
                            <a:schemeClr val="dk1"/>
                          </a:solidFill>
                          <a:latin typeface="Times New Roman" pitchFamily="18" charset="0"/>
                          <a:ea typeface="+mn-ea"/>
                          <a:cs typeface="Times New Roman" pitchFamily="18" charset="0"/>
                        </a:rPr>
                        <a:t>Kohli</a:t>
                      </a:r>
                      <a:r>
                        <a:rPr kumimoji="0" lang="en-US" sz="1600" b="0" i="0" u="none" strike="noStrike" kern="1200" dirty="0" smtClean="0">
                          <a:solidFill>
                            <a:schemeClr val="dk1"/>
                          </a:solidFill>
                          <a:latin typeface="Times New Roman" pitchFamily="18" charset="0"/>
                          <a:ea typeface="+mn-ea"/>
                          <a:cs typeface="Times New Roman" pitchFamily="18" charset="0"/>
                        </a:rPr>
                        <a:t>, M</a:t>
                      </a:r>
                      <a:endParaRPr lang="en-US" sz="1600" dirty="0">
                        <a:latin typeface="Times New Roman" pitchFamily="18" charset="0"/>
                        <a:cs typeface="Times New Roman" pitchFamily="18" charset="0"/>
                      </a:endParaRPr>
                    </a:p>
                  </a:txBody>
                  <a:tcPr/>
                </a:tc>
                <a:tc>
                  <a:txBody>
                    <a:bodyPr/>
                    <a:lstStyle/>
                    <a:p>
                      <a:pPr>
                        <a:buFont typeface="Arial" pitchFamily="34" charset="0"/>
                        <a:buChar char="•"/>
                      </a:pPr>
                      <a:r>
                        <a:rPr kumimoji="0" lang="en-US" sz="1600" b="0" i="0" kern="1200" dirty="0" smtClean="0">
                          <a:solidFill>
                            <a:schemeClr val="dk1"/>
                          </a:solidFill>
                          <a:latin typeface="Times New Roman" pitchFamily="18" charset="0"/>
                          <a:ea typeface="+mn-ea"/>
                          <a:cs typeface="Times New Roman" pitchFamily="18" charset="0"/>
                        </a:rPr>
                        <a:t>Due to recent advances in artificial intelligence, there is renewed interest in automating interpretation of imaging tests. </a:t>
                      </a:r>
                      <a:endParaRPr kumimoji="0" lang="en-US" sz="16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600" b="0" i="0" kern="1200" dirty="0" smtClean="0">
                          <a:solidFill>
                            <a:schemeClr val="dk1"/>
                          </a:solidFill>
                          <a:latin typeface="Times New Roman" pitchFamily="18" charset="0"/>
                          <a:ea typeface="+mn-ea"/>
                          <a:cs typeface="Times New Roman" pitchFamily="18" charset="0"/>
                        </a:rPr>
                        <a:t>Chest </a:t>
                      </a:r>
                      <a:r>
                        <a:rPr kumimoji="0" lang="en-US" sz="1600" b="0" i="0" kern="1200" dirty="0" smtClean="0">
                          <a:solidFill>
                            <a:schemeClr val="dk1"/>
                          </a:solidFill>
                          <a:latin typeface="Times New Roman" pitchFamily="18" charset="0"/>
                          <a:ea typeface="+mn-ea"/>
                          <a:cs typeface="Times New Roman" pitchFamily="18" charset="0"/>
                        </a:rPr>
                        <a:t>radiographs are particularly interesting due to many factors: relatively inexpensive equipment, importance to public health, commonly performed throughout the world, and deceptively complex taking years to master. </a:t>
                      </a:r>
                      <a:endParaRPr kumimoji="0" lang="en-US" sz="16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600" b="0" i="0" kern="1200" dirty="0" smtClean="0">
                          <a:solidFill>
                            <a:schemeClr val="dk1"/>
                          </a:solidFill>
                          <a:latin typeface="Times New Roman" pitchFamily="18" charset="0"/>
                          <a:ea typeface="+mn-ea"/>
                          <a:cs typeface="Times New Roman" pitchFamily="18" charset="0"/>
                        </a:rPr>
                        <a:t>This </a:t>
                      </a:r>
                      <a:r>
                        <a:rPr kumimoji="0" lang="en-US" sz="1600" b="0" i="0" kern="1200" dirty="0" smtClean="0">
                          <a:solidFill>
                            <a:schemeClr val="dk1"/>
                          </a:solidFill>
                          <a:latin typeface="Times New Roman" pitchFamily="18" charset="0"/>
                          <a:ea typeface="+mn-ea"/>
                          <a:cs typeface="Times New Roman" pitchFamily="18" charset="0"/>
                        </a:rPr>
                        <a:t>article presents a brief introduction to artificial intelligence, reviews the progress to date in chest radiograph interpretation, and provides a snapshot of the available datasets and algorithms available to chest radiograph researchers</a:t>
                      </a:r>
                      <a:r>
                        <a:rPr kumimoji="0" lang="en-US" sz="1600" b="0" i="0" kern="1200" dirty="0" smtClean="0">
                          <a:solidFill>
                            <a:schemeClr val="dk1"/>
                          </a:solidFill>
                          <a:latin typeface="Times New Roman" pitchFamily="18" charset="0"/>
                          <a:ea typeface="+mn-ea"/>
                          <a:cs typeface="Times New Roman" pitchFamily="18" charset="0"/>
                        </a:rPr>
                        <a:t>.</a:t>
                      </a:r>
                    </a:p>
                    <a:p>
                      <a:pPr>
                        <a:buFont typeface="Arial" pitchFamily="34" charset="0"/>
                        <a:buChar char="•"/>
                      </a:pPr>
                      <a:r>
                        <a:rPr kumimoji="0" lang="en-US" sz="1600" b="0" i="0" kern="1200" dirty="0" smtClean="0">
                          <a:solidFill>
                            <a:schemeClr val="dk1"/>
                          </a:solidFill>
                          <a:latin typeface="Times New Roman" pitchFamily="18" charset="0"/>
                          <a:ea typeface="+mn-ea"/>
                          <a:cs typeface="Times New Roman" pitchFamily="18" charset="0"/>
                        </a:rPr>
                        <a:t> </a:t>
                      </a:r>
                      <a:r>
                        <a:rPr kumimoji="0" lang="en-US" sz="1600" b="0" i="0" kern="1200" dirty="0" smtClean="0">
                          <a:solidFill>
                            <a:schemeClr val="dk1"/>
                          </a:solidFill>
                          <a:latin typeface="Times New Roman" pitchFamily="18" charset="0"/>
                          <a:ea typeface="+mn-ea"/>
                          <a:cs typeface="Times New Roman" pitchFamily="18" charset="0"/>
                        </a:rPr>
                        <a:t>Finally, the limitations of artificial intelligence with respect to interpretation of imaging studies are discussed.</a:t>
                      </a:r>
                      <a:endParaRPr lang="en-US" sz="1600" dirty="0">
                        <a:latin typeface="Times New Roman" pitchFamily="18" charset="0"/>
                        <a:cs typeface="Times New Roman" pitchFamily="18" charset="0"/>
                      </a:endParaRPr>
                    </a:p>
                  </a:txBody>
                  <a:tcPr/>
                </a:tc>
              </a:tr>
            </a:tbl>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640083" y="314715"/>
          <a:ext cx="10698480" cy="5759513"/>
        </p:xfrm>
        <a:graphic>
          <a:graphicData uri="http://schemas.openxmlformats.org/drawingml/2006/table">
            <a:tbl>
              <a:tblPr firstRow="1" bandRow="1">
                <a:tableStyleId>{5C22544A-7EE6-4342-B048-85BDC9FD1C3A}</a:tableStyleId>
              </a:tblPr>
              <a:tblGrid>
                <a:gridCol w="640077"/>
                <a:gridCol w="1606731"/>
                <a:gridCol w="1763486"/>
                <a:gridCol w="1293223"/>
                <a:gridCol w="1658983"/>
                <a:gridCol w="3735980"/>
              </a:tblGrid>
              <a:tr h="737499">
                <a:tc>
                  <a:txBody>
                    <a:bodyPr/>
                    <a:lstStyle/>
                    <a:p>
                      <a:r>
                        <a:rPr lang="en-US" dirty="0" smtClean="0">
                          <a:latin typeface="Times New Roman" pitchFamily="18" charset="0"/>
                          <a:cs typeface="Times New Roman" pitchFamily="18" charset="0"/>
                        </a:rPr>
                        <a:t>SNO</a:t>
                      </a:r>
                      <a:endParaRPr lang="en-US" dirty="0">
                        <a:latin typeface="Times New Roman" pitchFamily="18" charset="0"/>
                        <a:cs typeface="Times New Roman" pitchFamily="18" charset="0"/>
                      </a:endParaRPr>
                    </a:p>
                  </a:txBody>
                  <a:tcPr/>
                </a:tc>
                <a:tc>
                  <a:txBody>
                    <a:bodyPr/>
                    <a:lstStyle/>
                    <a:p>
                      <a:r>
                        <a:rPr lang="en-US" dirty="0" smtClean="0">
                          <a:latin typeface="Times New Roman" pitchFamily="18" charset="0"/>
                          <a:cs typeface="Times New Roman" pitchFamily="18" charset="0"/>
                        </a:rPr>
                        <a:t>TITLE</a:t>
                      </a:r>
                      <a:endParaRPr lang="en-US" dirty="0">
                        <a:latin typeface="Times New Roman" pitchFamily="18" charset="0"/>
                        <a:cs typeface="Times New Roman" pitchFamily="18" charset="0"/>
                      </a:endParaRPr>
                    </a:p>
                  </a:txBody>
                  <a:tcPr/>
                </a:tc>
                <a:tc>
                  <a:txBody>
                    <a:bodyPr/>
                    <a:lstStyle/>
                    <a:p>
                      <a:r>
                        <a:rPr lang="en-US" dirty="0" smtClean="0">
                          <a:latin typeface="Times New Roman" pitchFamily="18" charset="0"/>
                          <a:cs typeface="Times New Roman" pitchFamily="18" charset="0"/>
                        </a:rPr>
                        <a:t>PUBLICATION</a:t>
                      </a:r>
                      <a:endParaRPr lang="en-US" dirty="0">
                        <a:latin typeface="Times New Roman" pitchFamily="18" charset="0"/>
                        <a:cs typeface="Times New Roman" pitchFamily="18" charset="0"/>
                      </a:endParaRPr>
                    </a:p>
                  </a:txBody>
                  <a:tcPr/>
                </a:tc>
                <a:tc>
                  <a:txBody>
                    <a:bodyPr/>
                    <a:lstStyle/>
                    <a:p>
                      <a:r>
                        <a:rPr lang="en-US" dirty="0" smtClean="0">
                          <a:latin typeface="Times New Roman" pitchFamily="18" charset="0"/>
                          <a:cs typeface="Times New Roman" pitchFamily="18" charset="0"/>
                        </a:rPr>
                        <a:t>YEAR</a:t>
                      </a:r>
                      <a:endParaRPr lang="en-US" dirty="0">
                        <a:latin typeface="Times New Roman" pitchFamily="18" charset="0"/>
                        <a:cs typeface="Times New Roman" pitchFamily="18" charset="0"/>
                      </a:endParaRPr>
                    </a:p>
                  </a:txBody>
                  <a:tcPr/>
                </a:tc>
                <a:tc>
                  <a:txBody>
                    <a:bodyPr/>
                    <a:lstStyle/>
                    <a:p>
                      <a:r>
                        <a:rPr lang="en-US" dirty="0" smtClean="0">
                          <a:latin typeface="Times New Roman" pitchFamily="18" charset="0"/>
                          <a:cs typeface="Times New Roman" pitchFamily="18" charset="0"/>
                        </a:rPr>
                        <a:t>AUTHOR</a:t>
                      </a:r>
                      <a:endParaRPr lang="en-US" dirty="0">
                        <a:latin typeface="Times New Roman" pitchFamily="18" charset="0"/>
                        <a:cs typeface="Times New Roman" pitchFamily="18" charset="0"/>
                      </a:endParaRPr>
                    </a:p>
                  </a:txBody>
                  <a:tcPr/>
                </a:tc>
                <a:tc>
                  <a:txBody>
                    <a:bodyPr/>
                    <a:lstStyle/>
                    <a:p>
                      <a:r>
                        <a:rPr lang="en-US" dirty="0" smtClean="0">
                          <a:latin typeface="Times New Roman" pitchFamily="18" charset="0"/>
                          <a:cs typeface="Times New Roman" pitchFamily="18" charset="0"/>
                        </a:rPr>
                        <a:t>INFERENCE</a:t>
                      </a:r>
                      <a:endParaRPr lang="en-US" dirty="0">
                        <a:latin typeface="Times New Roman" pitchFamily="18" charset="0"/>
                        <a:cs typeface="Times New Roman" pitchFamily="18" charset="0"/>
                      </a:endParaRPr>
                    </a:p>
                  </a:txBody>
                  <a:tcPr/>
                </a:tc>
              </a:tr>
              <a:tr h="5022014">
                <a:tc>
                  <a:txBody>
                    <a:bodyPr/>
                    <a:lstStyle/>
                    <a:p>
                      <a:r>
                        <a:rPr lang="en-US" dirty="0" smtClean="0">
                          <a:latin typeface="Times New Roman" pitchFamily="18" charset="0"/>
                          <a:cs typeface="Times New Roman" pitchFamily="18" charset="0"/>
                        </a:rPr>
                        <a:t>10</a:t>
                      </a:r>
                      <a:endParaRPr lang="en-US" dirty="0">
                        <a:latin typeface="Times New Roman" pitchFamily="18" charset="0"/>
                        <a:cs typeface="Times New Roman" pitchFamily="18" charset="0"/>
                      </a:endParaRPr>
                    </a:p>
                  </a:txBody>
                  <a:tcPr/>
                </a:tc>
                <a:tc>
                  <a:txBody>
                    <a:bodyPr/>
                    <a:lstStyle/>
                    <a:p>
                      <a:r>
                        <a:rPr kumimoji="0" lang="en-US" sz="1800" b="0" i="0" u="none" strike="noStrike" kern="1200" dirty="0" smtClean="0">
                          <a:solidFill>
                            <a:schemeClr val="dk1"/>
                          </a:solidFill>
                          <a:latin typeface="Times New Roman" pitchFamily="18" charset="0"/>
                          <a:ea typeface="+mn-ea"/>
                          <a:cs typeface="Times New Roman" pitchFamily="18" charset="0"/>
                        </a:rPr>
                        <a:t>Efficient deep network architectures for fast chest X-ray tuberculosis screening and visualization</a:t>
                      </a:r>
                      <a:endParaRPr lang="en-US" dirty="0">
                        <a:latin typeface="Times New Roman" pitchFamily="18" charset="0"/>
                        <a:cs typeface="Times New Roman" pitchFamily="18" charset="0"/>
                      </a:endParaRPr>
                    </a:p>
                  </a:txBody>
                  <a:tcPr/>
                </a:tc>
                <a:tc>
                  <a:txBody>
                    <a:bodyPr/>
                    <a:lstStyle/>
                    <a:p>
                      <a:r>
                        <a:rPr lang="en-US" dirty="0" smtClean="0">
                          <a:latin typeface="Times New Roman" pitchFamily="18" charset="0"/>
                          <a:cs typeface="Times New Roman" pitchFamily="18" charset="0"/>
                        </a:rPr>
                        <a:t>SCIENTIFIC </a:t>
                      </a:r>
                      <a:r>
                        <a:rPr lang="en-US" dirty="0" smtClean="0">
                          <a:latin typeface="Times New Roman" pitchFamily="18" charset="0"/>
                          <a:cs typeface="Times New Roman" pitchFamily="18" charset="0"/>
                        </a:rPr>
                        <a:t>REPORT VOL 10 ISSUE 2</a:t>
                      </a:r>
                      <a:endParaRPr lang="en-US"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Times New Roman" pitchFamily="18" charset="0"/>
                          <a:cs typeface="Times New Roman" pitchFamily="18" charset="0"/>
                        </a:rPr>
                        <a:t>18 April 2019</a:t>
                      </a:r>
                      <a:endParaRPr lang="en-US" dirty="0">
                        <a:latin typeface="Times New Roman" pitchFamily="18" charset="0"/>
                        <a:cs typeface="Times New Roman" pitchFamily="18" charset="0"/>
                      </a:endParaRPr>
                    </a:p>
                  </a:txBody>
                  <a:tcPr/>
                </a:tc>
                <a:tc>
                  <a:txBody>
                    <a:bodyPr/>
                    <a:lstStyle/>
                    <a:p>
                      <a:r>
                        <a:rPr kumimoji="0" lang="en-US" sz="1800" b="0" i="0" u="none" strike="noStrike" kern="1200" dirty="0" err="1" smtClean="0">
                          <a:solidFill>
                            <a:schemeClr val="dk1"/>
                          </a:solidFill>
                          <a:latin typeface="Times New Roman" pitchFamily="18" charset="0"/>
                          <a:ea typeface="+mn-ea"/>
                          <a:cs typeface="Times New Roman" pitchFamily="18" charset="0"/>
                        </a:rPr>
                        <a:t>Pasa</a:t>
                      </a:r>
                      <a:r>
                        <a:rPr kumimoji="0" lang="en-US" sz="1800" b="0" i="0" u="none" strike="noStrike" kern="1200" dirty="0" smtClean="0">
                          <a:solidFill>
                            <a:schemeClr val="dk1"/>
                          </a:solidFill>
                          <a:latin typeface="Times New Roman" pitchFamily="18" charset="0"/>
                          <a:ea typeface="+mn-ea"/>
                          <a:cs typeface="Times New Roman" pitchFamily="18" charset="0"/>
                        </a:rPr>
                        <a:t>, F.; </a:t>
                      </a:r>
                      <a:r>
                        <a:rPr kumimoji="0" lang="en-US" sz="1800" b="0" i="0" u="none" strike="noStrike" kern="1200" dirty="0" err="1" smtClean="0">
                          <a:solidFill>
                            <a:schemeClr val="dk1"/>
                          </a:solidFill>
                          <a:latin typeface="Times New Roman" pitchFamily="18" charset="0"/>
                          <a:ea typeface="+mn-ea"/>
                          <a:cs typeface="Times New Roman" pitchFamily="18" charset="0"/>
                        </a:rPr>
                        <a:t>Golkov</a:t>
                      </a:r>
                      <a:r>
                        <a:rPr kumimoji="0" lang="en-US" sz="1800" b="0" i="0" u="none" strike="noStrike" kern="1200" dirty="0" smtClean="0">
                          <a:solidFill>
                            <a:schemeClr val="dk1"/>
                          </a:solidFill>
                          <a:latin typeface="Times New Roman" pitchFamily="18" charset="0"/>
                          <a:ea typeface="+mn-ea"/>
                          <a:cs typeface="Times New Roman" pitchFamily="18" charset="0"/>
                        </a:rPr>
                        <a:t>, V.; Pfeiffer, F.; </a:t>
                      </a:r>
                      <a:r>
                        <a:rPr kumimoji="0" lang="en-US" sz="1800" b="0" i="0" u="none" strike="noStrike" kern="1200" dirty="0" err="1" smtClean="0">
                          <a:solidFill>
                            <a:schemeClr val="dk1"/>
                          </a:solidFill>
                          <a:latin typeface="Times New Roman" pitchFamily="18" charset="0"/>
                          <a:ea typeface="+mn-ea"/>
                          <a:cs typeface="Times New Roman" pitchFamily="18" charset="0"/>
                        </a:rPr>
                        <a:t>Cremers</a:t>
                      </a:r>
                      <a:r>
                        <a:rPr kumimoji="0" lang="en-US" sz="1800" b="0" i="0" u="none" strike="noStrike" kern="1200" dirty="0" smtClean="0">
                          <a:solidFill>
                            <a:schemeClr val="dk1"/>
                          </a:solidFill>
                          <a:latin typeface="Times New Roman" pitchFamily="18" charset="0"/>
                          <a:ea typeface="+mn-ea"/>
                          <a:cs typeface="Times New Roman" pitchFamily="18" charset="0"/>
                        </a:rPr>
                        <a:t>, D.; Pfeiffer, D</a:t>
                      </a:r>
                      <a:endParaRPr lang="en-US" dirty="0">
                        <a:latin typeface="Times New Roman" pitchFamily="18" charset="0"/>
                        <a:cs typeface="Times New Roman" pitchFamily="18" charset="0"/>
                      </a:endParaRPr>
                    </a:p>
                  </a:txBody>
                  <a:tcPr/>
                </a:tc>
                <a:tc>
                  <a:txBody>
                    <a:bodyPr/>
                    <a:lstStyle/>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Automated diagnosis of tuberculosis (TB) from chest X-Rays (CXR) has been tackled with either hand-crafted algorithms or machine learning approaches such as support vector machines (SVMs) and </a:t>
                      </a:r>
                      <a:r>
                        <a:rPr kumimoji="0" lang="en-US" sz="1400" b="0" i="0" kern="1200" dirty="0" err="1" smtClean="0">
                          <a:solidFill>
                            <a:schemeClr val="dk1"/>
                          </a:solidFill>
                          <a:latin typeface="Times New Roman" pitchFamily="18" charset="0"/>
                          <a:ea typeface="+mn-ea"/>
                          <a:cs typeface="Times New Roman" pitchFamily="18" charset="0"/>
                        </a:rPr>
                        <a:t>convolutional</a:t>
                      </a:r>
                      <a:r>
                        <a:rPr kumimoji="0" lang="en-US" sz="1400" b="0" i="0" kern="1200" dirty="0" smtClean="0">
                          <a:solidFill>
                            <a:schemeClr val="dk1"/>
                          </a:solidFill>
                          <a:latin typeface="Times New Roman" pitchFamily="18" charset="0"/>
                          <a:ea typeface="+mn-ea"/>
                          <a:cs typeface="Times New Roman" pitchFamily="18" charset="0"/>
                        </a:rPr>
                        <a:t> neural networks (CNNs).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Most </a:t>
                      </a:r>
                      <a:r>
                        <a:rPr kumimoji="0" lang="en-US" sz="1400" b="0" i="0" kern="1200" dirty="0" smtClean="0">
                          <a:solidFill>
                            <a:schemeClr val="dk1"/>
                          </a:solidFill>
                          <a:latin typeface="Times New Roman" pitchFamily="18" charset="0"/>
                          <a:ea typeface="+mn-ea"/>
                          <a:cs typeface="Times New Roman" pitchFamily="18" charset="0"/>
                        </a:rPr>
                        <a:t>deep neural network applied to the task of tuberculosis diagnosis have been adapted from natural image classification. These models have a large number of parameters as well as high hardware requirements, which makes them prone to </a:t>
                      </a:r>
                      <a:r>
                        <a:rPr kumimoji="0" lang="en-US" sz="1400" b="0" i="0" kern="1200" dirty="0" err="1" smtClean="0">
                          <a:solidFill>
                            <a:schemeClr val="dk1"/>
                          </a:solidFill>
                          <a:latin typeface="Times New Roman" pitchFamily="18" charset="0"/>
                          <a:ea typeface="+mn-ea"/>
                          <a:cs typeface="Times New Roman" pitchFamily="18" charset="0"/>
                        </a:rPr>
                        <a:t>overfitting</a:t>
                      </a:r>
                      <a:r>
                        <a:rPr kumimoji="0" lang="en-US" sz="1400" b="0" i="0" kern="1200" dirty="0" smtClean="0">
                          <a:solidFill>
                            <a:schemeClr val="dk1"/>
                          </a:solidFill>
                          <a:latin typeface="Times New Roman" pitchFamily="18" charset="0"/>
                          <a:ea typeface="+mn-ea"/>
                          <a:cs typeface="Times New Roman" pitchFamily="18" charset="0"/>
                        </a:rPr>
                        <a:t> and harder to deploy in mobile settings.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We </a:t>
                      </a:r>
                      <a:r>
                        <a:rPr kumimoji="0" lang="en-US" sz="1400" b="0" i="0" kern="1200" dirty="0" smtClean="0">
                          <a:solidFill>
                            <a:schemeClr val="dk1"/>
                          </a:solidFill>
                          <a:latin typeface="Times New Roman" pitchFamily="18" charset="0"/>
                          <a:ea typeface="+mn-ea"/>
                          <a:cs typeface="Times New Roman" pitchFamily="18" charset="0"/>
                        </a:rPr>
                        <a:t>propose a simple </a:t>
                      </a:r>
                      <a:r>
                        <a:rPr kumimoji="0" lang="en-US" sz="1400" b="0" i="0" kern="1200" dirty="0" err="1" smtClean="0">
                          <a:solidFill>
                            <a:schemeClr val="dk1"/>
                          </a:solidFill>
                          <a:latin typeface="Times New Roman" pitchFamily="18" charset="0"/>
                          <a:ea typeface="+mn-ea"/>
                          <a:cs typeface="Times New Roman" pitchFamily="18" charset="0"/>
                        </a:rPr>
                        <a:t>convolutional</a:t>
                      </a:r>
                      <a:r>
                        <a:rPr kumimoji="0" lang="en-US" sz="1400" b="0" i="0" kern="1200" dirty="0" smtClean="0">
                          <a:solidFill>
                            <a:schemeClr val="dk1"/>
                          </a:solidFill>
                          <a:latin typeface="Times New Roman" pitchFamily="18" charset="0"/>
                          <a:ea typeface="+mn-ea"/>
                          <a:cs typeface="Times New Roman" pitchFamily="18" charset="0"/>
                        </a:rPr>
                        <a:t> neural network optimized for the problem which is faster and more efficient than previous models but preserves their accuracy. Moreover, the visualization capabilities of CNNs have not been fully investigated. We test saliency maps and grad-CAMs as tuberculosis visualization methods, and discuss them from a radiological perspective</a:t>
                      </a:r>
                      <a:endParaRPr lang="en-US" sz="1400" dirty="0">
                        <a:latin typeface="Times New Roman" pitchFamily="18" charset="0"/>
                        <a:cs typeface="Times New Roman" pitchFamily="18" charset="0"/>
                      </a:endParaRPr>
                    </a:p>
                  </a:txBody>
                  <a:tcPr/>
                </a:tc>
              </a:tr>
            </a:tbl>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1800" dirty="0" smtClean="0">
                <a:latin typeface="Times New Roman" pitchFamily="18" charset="0"/>
                <a:cs typeface="Times New Roman" pitchFamily="18" charset="0"/>
              </a:rPr>
              <a:t>In present day, one in three deaths in India is caused due to pneumonia as reported by World Health Organization (WHO).Thus, developing an automatic system for detecting pneumonia would be beneficial for treating the disease without any delay particularly in remote areas. Due to the success of deep learning algorithms in analyzing medical images, </a:t>
            </a:r>
            <a:r>
              <a:rPr lang="en-US" sz="1800" dirty="0" err="1" smtClean="0">
                <a:latin typeface="Times New Roman" pitchFamily="18" charset="0"/>
                <a:cs typeface="Times New Roman" pitchFamily="18" charset="0"/>
              </a:rPr>
              <a:t>Convolutional</a:t>
            </a:r>
            <a:r>
              <a:rPr lang="en-US" sz="1800" dirty="0" smtClean="0">
                <a:latin typeface="Times New Roman" pitchFamily="18" charset="0"/>
                <a:cs typeface="Times New Roman" pitchFamily="18" charset="0"/>
              </a:rPr>
              <a:t> Neural Networks (CNNs) have gained much attention for disease classification. In this work, we appraise the functionality of pre-trained CNN models utilized as feature-extractors followed by different classifiers for the classification of abnormal and normal chest X-Rays. We analytically determine the optimal CNN model for the purpose.</a:t>
            </a:r>
          </a:p>
          <a:p>
            <a:pPr>
              <a:buNone/>
            </a:pPr>
            <a:endParaRPr lang="en-US" sz="1800" dirty="0" smtClean="0">
              <a:latin typeface="Times New Roman" pitchFamily="18" charset="0"/>
              <a:cs typeface="Times New Roman" pitchFamily="18" charset="0"/>
            </a:endParaRPr>
          </a:p>
        </p:txBody>
      </p:sp>
      <p:sp>
        <p:nvSpPr>
          <p:cNvPr id="3" name="Title 2"/>
          <p:cNvSpPr>
            <a:spLocks noGrp="1"/>
          </p:cNvSpPr>
          <p:nvPr>
            <p:ph type="title"/>
          </p:nvPr>
        </p:nvSpPr>
        <p:spPr/>
        <p:txBody>
          <a:bodyPr/>
          <a:lstStyle/>
          <a:p>
            <a:r>
              <a:rPr lang="en-US" dirty="0" smtClean="0"/>
              <a:t>PROBLEM STATEMENT </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80155" y="1802675"/>
            <a:ext cx="8534400" cy="3935308"/>
          </a:xfrm>
        </p:spPr>
        <p:txBody>
          <a:bodyPr>
            <a:normAutofit fontScale="47500" lnSpcReduction="20000"/>
          </a:bodyPr>
          <a:lstStyle/>
          <a:p>
            <a:pPr>
              <a:buNone/>
            </a:pPr>
            <a:r>
              <a:rPr lang="en-US" dirty="0">
                <a:latin typeface="Times New Roman" pitchFamily="18" charset="0"/>
                <a:cs typeface="Times New Roman" pitchFamily="18" charset="0"/>
              </a:rPr>
              <a:t>  </a:t>
            </a:r>
            <a:r>
              <a:rPr lang="en-US" sz="3600" b="1" u="sng" dirty="0" smtClean="0">
                <a:latin typeface="Times New Roman" pitchFamily="18" charset="0"/>
                <a:cs typeface="Times New Roman" pitchFamily="18" charset="0"/>
              </a:rPr>
              <a:t>SYSTEM REQUIREMENTS:</a:t>
            </a:r>
            <a:endParaRPr lang="en-US" sz="3600" dirty="0" smtClean="0">
              <a:latin typeface="Times New Roman" pitchFamily="18" charset="0"/>
              <a:cs typeface="Times New Roman" pitchFamily="18" charset="0"/>
            </a:endParaRPr>
          </a:p>
          <a:p>
            <a:pPr>
              <a:buNone/>
            </a:pPr>
            <a:r>
              <a:rPr lang="en-US" sz="3600" b="1" u="sng" dirty="0" smtClean="0">
                <a:latin typeface="Times New Roman" pitchFamily="18" charset="0"/>
                <a:cs typeface="Times New Roman" pitchFamily="18" charset="0"/>
              </a:rPr>
              <a:t>HARDWARE REQUIREMENTS:</a:t>
            </a:r>
            <a:endParaRPr lang="en-US" sz="3600" dirty="0" smtClean="0">
              <a:latin typeface="Times New Roman" pitchFamily="18" charset="0"/>
              <a:cs typeface="Times New Roman" pitchFamily="18" charset="0"/>
            </a:endParaRPr>
          </a:p>
          <a:p>
            <a:pPr fontAlgn="base">
              <a:buNone/>
            </a:pPr>
            <a:endParaRPr lang="en-US" sz="3600" dirty="0" smtClean="0">
              <a:latin typeface="Times New Roman" pitchFamily="18" charset="0"/>
              <a:cs typeface="Times New Roman" pitchFamily="18" charset="0"/>
            </a:endParaRPr>
          </a:p>
          <a:p>
            <a:pPr fontAlgn="base">
              <a:buNone/>
            </a:pPr>
            <a:r>
              <a:rPr lang="en-US" sz="3600" dirty="0" smtClean="0">
                <a:latin typeface="Times New Roman" pitchFamily="18" charset="0"/>
                <a:cs typeface="Times New Roman" pitchFamily="18" charset="0"/>
              </a:rPr>
              <a:t>System : Intel Core 2 Duo.</a:t>
            </a:r>
          </a:p>
          <a:p>
            <a:pPr fontAlgn="base">
              <a:buNone/>
            </a:pPr>
            <a:r>
              <a:rPr lang="en-US" sz="3600" dirty="0" smtClean="0">
                <a:latin typeface="Times New Roman" pitchFamily="18" charset="0"/>
                <a:cs typeface="Times New Roman" pitchFamily="18" charset="0"/>
              </a:rPr>
              <a:t>Hard Disk        : 40 GB.</a:t>
            </a:r>
          </a:p>
          <a:p>
            <a:pPr fontAlgn="base">
              <a:buNone/>
            </a:pPr>
            <a:r>
              <a:rPr lang="en-US" sz="3600" dirty="0" smtClean="0">
                <a:latin typeface="Times New Roman" pitchFamily="18" charset="0"/>
                <a:cs typeface="Times New Roman" pitchFamily="18" charset="0"/>
              </a:rPr>
              <a:t>Monitor : 15 VGA Color.</a:t>
            </a:r>
          </a:p>
          <a:p>
            <a:pPr fontAlgn="base">
              <a:buNone/>
            </a:pPr>
            <a:r>
              <a:rPr lang="en-US" sz="3600" dirty="0" smtClean="0">
                <a:latin typeface="Times New Roman" pitchFamily="18" charset="0"/>
                <a:cs typeface="Times New Roman" pitchFamily="18" charset="0"/>
              </a:rPr>
              <a:t>Mouse : Logitech.</a:t>
            </a:r>
          </a:p>
          <a:p>
            <a:pPr fontAlgn="base">
              <a:buNone/>
            </a:pPr>
            <a:r>
              <a:rPr lang="en-US" sz="3600" dirty="0" smtClean="0">
                <a:latin typeface="Times New Roman" pitchFamily="18" charset="0"/>
                <a:cs typeface="Times New Roman" pitchFamily="18" charset="0"/>
              </a:rPr>
              <a:t>Ram : 2GB.</a:t>
            </a:r>
          </a:p>
          <a:p>
            <a:pPr>
              <a:buNone/>
            </a:pPr>
            <a:r>
              <a:rPr lang="en-US" sz="3600" dirty="0" smtClean="0">
                <a:latin typeface="Times New Roman" pitchFamily="18" charset="0"/>
                <a:cs typeface="Times New Roman" pitchFamily="18" charset="0"/>
              </a:rPr>
              <a:t/>
            </a:r>
            <a:br>
              <a:rPr lang="en-US" sz="3600" dirty="0" smtClean="0">
                <a:latin typeface="Times New Roman" pitchFamily="18" charset="0"/>
                <a:cs typeface="Times New Roman" pitchFamily="18" charset="0"/>
              </a:rPr>
            </a:br>
            <a:endParaRPr lang="en-US" sz="3600" dirty="0" smtClean="0">
              <a:latin typeface="Times New Roman" pitchFamily="18" charset="0"/>
              <a:cs typeface="Times New Roman" pitchFamily="18" charset="0"/>
            </a:endParaRPr>
          </a:p>
          <a:p>
            <a:pPr>
              <a:buNone/>
            </a:pPr>
            <a:r>
              <a:rPr lang="en-US" sz="3600" b="1" u="sng" dirty="0" smtClean="0">
                <a:latin typeface="Times New Roman" pitchFamily="18" charset="0"/>
                <a:cs typeface="Times New Roman" pitchFamily="18" charset="0"/>
              </a:rPr>
              <a:t>SOFTWARE CONFIGURATION:-</a:t>
            </a:r>
            <a:endParaRPr lang="en-US" sz="3600" dirty="0" smtClean="0">
              <a:latin typeface="Times New Roman" pitchFamily="18" charset="0"/>
              <a:cs typeface="Times New Roman" pitchFamily="18" charset="0"/>
            </a:endParaRPr>
          </a:p>
          <a:p>
            <a:pPr fontAlgn="base">
              <a:buNone/>
            </a:pPr>
            <a:endParaRPr lang="en-US" sz="3600" dirty="0" smtClean="0">
              <a:latin typeface="Times New Roman" pitchFamily="18" charset="0"/>
              <a:cs typeface="Times New Roman" pitchFamily="18" charset="0"/>
            </a:endParaRPr>
          </a:p>
          <a:p>
            <a:pPr fontAlgn="base">
              <a:buNone/>
            </a:pPr>
            <a:r>
              <a:rPr lang="en-US" sz="3600" dirty="0" smtClean="0">
                <a:latin typeface="Times New Roman" pitchFamily="18" charset="0"/>
                <a:cs typeface="Times New Roman" pitchFamily="18" charset="0"/>
              </a:rPr>
              <a:t>Operating System : Windows 8/Windows 10</a:t>
            </a:r>
          </a:p>
          <a:p>
            <a:pPr fontAlgn="base">
              <a:buNone/>
            </a:pPr>
            <a:r>
              <a:rPr lang="en-US" sz="3600" dirty="0" smtClean="0">
                <a:latin typeface="Times New Roman" pitchFamily="18" charset="0"/>
                <a:cs typeface="Times New Roman" pitchFamily="18" charset="0"/>
              </a:rPr>
              <a:t>Programming Language : Python</a:t>
            </a:r>
          </a:p>
          <a:p>
            <a:pPr>
              <a:buNone/>
            </a:pPr>
            <a:r>
              <a:rPr lang="en-US" sz="3600" dirty="0" smtClean="0">
                <a:latin typeface="Times New Roman" pitchFamily="18" charset="0"/>
                <a:cs typeface="Times New Roman" pitchFamily="18" charset="0"/>
              </a:rPr>
              <a:t>Front End : </a:t>
            </a:r>
            <a:r>
              <a:rPr lang="en-US" sz="3600" dirty="0" err="1" smtClean="0">
                <a:latin typeface="Times New Roman" pitchFamily="18" charset="0"/>
                <a:cs typeface="Times New Roman" pitchFamily="18" charset="0"/>
              </a:rPr>
              <a:t>Jupyter</a:t>
            </a:r>
            <a:r>
              <a:rPr lang="en-US" sz="3600" dirty="0" smtClean="0">
                <a:latin typeface="Times New Roman" pitchFamily="18" charset="0"/>
                <a:cs typeface="Times New Roman" pitchFamily="18" charset="0"/>
              </a:rPr>
              <a:t> Notebook.</a:t>
            </a:r>
            <a:endParaRPr lang="en-US" sz="3600" dirty="0">
              <a:latin typeface="Times New Roman" pitchFamily="18" charset="0"/>
              <a:cs typeface="Times New Roman" pitchFamily="18" charset="0"/>
            </a:endParaRPr>
          </a:p>
        </p:txBody>
      </p:sp>
      <p:sp>
        <p:nvSpPr>
          <p:cNvPr id="2" name="Title 1"/>
          <p:cNvSpPr>
            <a:spLocks noGrp="1"/>
          </p:cNvSpPr>
          <p:nvPr>
            <p:ph type="title"/>
          </p:nvPr>
        </p:nvSpPr>
        <p:spPr>
          <a:xfrm>
            <a:off x="710337" y="555412"/>
            <a:ext cx="8534400" cy="1507067"/>
          </a:xfrm>
        </p:spPr>
        <p:txBody>
          <a:bodyPr/>
          <a:lstStyle/>
          <a:p>
            <a:r>
              <a:rPr lang="en-US" dirty="0">
                <a:latin typeface="Times New Roman" pitchFamily="18" charset="0"/>
                <a:cs typeface="Times New Roman" pitchFamily="18" charset="0"/>
              </a:rPr>
              <a:t>TECHNOLOGY STACK </a:t>
            </a:r>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cstate="print"/>
          <a:stretch>
            <a:fillRect/>
          </a:stretch>
        </p:blipFill>
        <p:spPr bwMode="auto">
          <a:xfrm>
            <a:off x="609600" y="2226437"/>
            <a:ext cx="10972800" cy="3035364"/>
          </a:xfrm>
          <a:prstGeom prst="rect">
            <a:avLst/>
          </a:prstGeom>
          <a:noFill/>
          <a:ln w="9525">
            <a:noFill/>
            <a:miter lim="800000"/>
            <a:headEnd/>
            <a:tailEnd/>
          </a:ln>
        </p:spPr>
      </p:pic>
      <p:sp>
        <p:nvSpPr>
          <p:cNvPr id="2" name="Title 1"/>
          <p:cNvSpPr>
            <a:spLocks noGrp="1"/>
          </p:cNvSpPr>
          <p:nvPr>
            <p:ph type="title"/>
          </p:nvPr>
        </p:nvSpPr>
        <p:spPr>
          <a:xfrm>
            <a:off x="801778" y="307217"/>
            <a:ext cx="8534400" cy="1507067"/>
          </a:xfrm>
        </p:spPr>
        <p:txBody>
          <a:bodyPr/>
          <a:lstStyle/>
          <a:p>
            <a:pPr algn="ctr"/>
            <a:r>
              <a:rPr lang="en-US" dirty="0">
                <a:latin typeface="Times New Roman" pitchFamily="18" charset="0"/>
                <a:cs typeface="Times New Roman" pitchFamily="18" charset="0"/>
              </a:rPr>
              <a:t>SYSTEM ARCHITECTURE</a:t>
            </a:r>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1800" dirty="0" smtClean="0">
                <a:latin typeface="Times New Roman" pitchFamily="18" charset="0"/>
                <a:cs typeface="Times New Roman" pitchFamily="18" charset="0"/>
              </a:rPr>
              <a:t>A </a:t>
            </a:r>
            <a:r>
              <a:rPr lang="en-US" sz="1800" dirty="0" err="1" smtClean="0">
                <a:latin typeface="Times New Roman" pitchFamily="18" charset="0"/>
                <a:cs typeface="Times New Roman" pitchFamily="18" charset="0"/>
              </a:rPr>
              <a:t>Convolutional</a:t>
            </a:r>
            <a:r>
              <a:rPr lang="en-US" sz="1800" dirty="0" smtClean="0">
                <a:latin typeface="Times New Roman" pitchFamily="18" charset="0"/>
                <a:cs typeface="Times New Roman" pitchFamily="18" charset="0"/>
              </a:rPr>
              <a:t> Neural Network (</a:t>
            </a:r>
            <a:r>
              <a:rPr lang="en-US" sz="1800" dirty="0" err="1" smtClean="0">
                <a:latin typeface="Times New Roman" pitchFamily="18" charset="0"/>
                <a:cs typeface="Times New Roman" pitchFamily="18" charset="0"/>
              </a:rPr>
              <a:t>ConvNet</a:t>
            </a:r>
            <a:r>
              <a:rPr lang="en-US" sz="1800" dirty="0" smtClean="0">
                <a:latin typeface="Times New Roman" pitchFamily="18" charset="0"/>
                <a:cs typeface="Times New Roman" pitchFamily="18" charset="0"/>
              </a:rPr>
              <a:t>/CNN) is a Deep Learning algorithm which can take in an input image, assign importance (learnable weights and biases) to various aspects/objects in the image and be able to differentiate one from the other</a:t>
            </a:r>
          </a:p>
          <a:p>
            <a:endParaRPr lang="en-US" sz="1800" dirty="0">
              <a:latin typeface="Times New Roman" pitchFamily="18" charset="0"/>
              <a:cs typeface="Times New Roman" pitchFamily="18" charset="0"/>
            </a:endParaRPr>
          </a:p>
        </p:txBody>
      </p:sp>
      <p:sp>
        <p:nvSpPr>
          <p:cNvPr id="3" name="Title 2"/>
          <p:cNvSpPr>
            <a:spLocks noGrp="1"/>
          </p:cNvSpPr>
          <p:nvPr>
            <p:ph type="title"/>
          </p:nvPr>
        </p:nvSpPr>
        <p:spPr>
          <a:xfrm>
            <a:off x="609600" y="274638"/>
            <a:ext cx="10972800" cy="861831"/>
          </a:xfrm>
        </p:spPr>
        <p:txBody>
          <a:bodyPr>
            <a:normAutofit fontScale="90000"/>
          </a:bodyPr>
          <a:lstStyle/>
          <a:p>
            <a:r>
              <a:rPr lang="en-US" b="0" dirty="0" err="1" smtClean="0"/>
              <a:t>Convolutional</a:t>
            </a:r>
            <a:r>
              <a:rPr lang="en-US" b="0" dirty="0" smtClean="0"/>
              <a:t> </a:t>
            </a:r>
            <a:r>
              <a:rPr lang="en-US" dirty="0" smtClean="0"/>
              <a:t>Neural Network</a:t>
            </a:r>
            <a:r>
              <a:rPr lang="en-US" b="0" dirty="0" smtClean="0"/>
              <a:t> (</a:t>
            </a:r>
            <a:r>
              <a:rPr lang="en-US" b="0" dirty="0" err="1" smtClean="0"/>
              <a:t>ConvNet</a:t>
            </a:r>
            <a:r>
              <a:rPr lang="en-US" b="0" dirty="0" smtClean="0"/>
              <a:t>/</a:t>
            </a:r>
            <a:r>
              <a:rPr lang="en-US" dirty="0" smtClean="0"/>
              <a:t>CNN</a:t>
            </a:r>
            <a:r>
              <a:rPr lang="en-US" b="0" dirty="0" smtClean="0"/>
              <a:t>)</a:t>
            </a:r>
            <a:endParaRPr lang="en-US" dirty="0"/>
          </a:p>
        </p:txBody>
      </p:sp>
      <p:pic>
        <p:nvPicPr>
          <p:cNvPr id="3074" name="Picture 2" descr="https://miro.medium.com/max/2510/1*vkQ0hXDaQv57sALXAJquxA.jpeg"/>
          <p:cNvPicPr>
            <a:picLocks noChangeAspect="1" noChangeArrowheads="1"/>
          </p:cNvPicPr>
          <p:nvPr/>
        </p:nvPicPr>
        <p:blipFill>
          <a:blip r:embed="rId2"/>
          <a:srcRect/>
          <a:stretch>
            <a:fillRect/>
          </a:stretch>
        </p:blipFill>
        <p:spPr bwMode="auto">
          <a:xfrm>
            <a:off x="1110342" y="2739130"/>
            <a:ext cx="9666514" cy="3008528"/>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57349" y="1180883"/>
            <a:ext cx="10972800" cy="4762717"/>
          </a:xfrm>
        </p:spPr>
        <p:txBody>
          <a:bodyPr/>
          <a:lstStyle/>
          <a:p>
            <a:r>
              <a:rPr lang="en-US" sz="1800" b="1" dirty="0" smtClean="0">
                <a:latin typeface="Times New Roman" pitchFamily="18" charset="0"/>
                <a:cs typeface="Times New Roman" pitchFamily="18" charset="0"/>
              </a:rPr>
              <a:t>VGG16</a:t>
            </a:r>
            <a:r>
              <a:rPr lang="en-US" sz="1800" dirty="0" smtClean="0">
                <a:latin typeface="Times New Roman" pitchFamily="18" charset="0"/>
                <a:cs typeface="Times New Roman" pitchFamily="18" charset="0"/>
              </a:rPr>
              <a:t> is a </a:t>
            </a:r>
            <a:r>
              <a:rPr lang="en-US" sz="1800" dirty="0" err="1" smtClean="0">
                <a:latin typeface="Times New Roman" pitchFamily="18" charset="0"/>
                <a:cs typeface="Times New Roman" pitchFamily="18" charset="0"/>
              </a:rPr>
              <a:t>convolutional</a:t>
            </a:r>
            <a:r>
              <a:rPr lang="en-US" sz="1800" dirty="0" smtClean="0">
                <a:latin typeface="Times New Roman" pitchFamily="18" charset="0"/>
                <a:cs typeface="Times New Roman" pitchFamily="18" charset="0"/>
              </a:rPr>
              <a:t> neural network model</a:t>
            </a:r>
          </a:p>
          <a:p>
            <a:r>
              <a:rPr lang="en-US" sz="1800" dirty="0" smtClean="0">
                <a:latin typeface="Times New Roman" pitchFamily="18" charset="0"/>
                <a:cs typeface="Times New Roman" pitchFamily="18" charset="0"/>
              </a:rPr>
              <a:t>The model achieves 92.7% top-5 test accuracy in </a:t>
            </a:r>
            <a:r>
              <a:rPr lang="en-US" sz="1800" dirty="0" err="1" smtClean="0">
                <a:latin typeface="Times New Roman" pitchFamily="18" charset="0"/>
                <a:cs typeface="Times New Roman" pitchFamily="18" charset="0"/>
              </a:rPr>
              <a:t>ImageNet</a:t>
            </a:r>
            <a:r>
              <a:rPr lang="en-US" sz="1800" dirty="0" smtClean="0">
                <a:latin typeface="Times New Roman" pitchFamily="18" charset="0"/>
                <a:cs typeface="Times New Roman" pitchFamily="18" charset="0"/>
              </a:rPr>
              <a:t>, which is a dataset of over 14 million images belonging to 1000 classes. It was one of the famous model submitted</a:t>
            </a:r>
          </a:p>
          <a:p>
            <a:endParaRPr lang="en-US" dirty="0"/>
          </a:p>
        </p:txBody>
      </p:sp>
      <p:sp>
        <p:nvSpPr>
          <p:cNvPr id="3" name="Title 2"/>
          <p:cNvSpPr>
            <a:spLocks noGrp="1"/>
          </p:cNvSpPr>
          <p:nvPr>
            <p:ph type="title"/>
          </p:nvPr>
        </p:nvSpPr>
        <p:spPr/>
        <p:txBody>
          <a:bodyPr>
            <a:normAutofit/>
          </a:bodyPr>
          <a:lstStyle/>
          <a:p>
            <a:r>
              <a:rPr lang="en-US" sz="2000" dirty="0" smtClean="0">
                <a:latin typeface="Times New Roman" pitchFamily="18" charset="0"/>
                <a:cs typeface="Times New Roman" pitchFamily="18" charset="0"/>
              </a:rPr>
              <a:t>VGG16(Visual Geometry Group)</a:t>
            </a:r>
            <a:endParaRPr lang="en-US" sz="2000" dirty="0"/>
          </a:p>
        </p:txBody>
      </p:sp>
      <p:pic>
        <p:nvPicPr>
          <p:cNvPr id="2050" name="Picture 2" descr="vgg16 architecture "/>
          <p:cNvPicPr>
            <a:picLocks noChangeAspect="1" noChangeArrowheads="1"/>
          </p:cNvPicPr>
          <p:nvPr/>
        </p:nvPicPr>
        <p:blipFill>
          <a:blip r:embed="rId2"/>
          <a:srcRect/>
          <a:stretch>
            <a:fillRect/>
          </a:stretch>
        </p:blipFill>
        <p:spPr bwMode="auto">
          <a:xfrm>
            <a:off x="0" y="2303098"/>
            <a:ext cx="11430000" cy="2800351"/>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18160" y="1011066"/>
            <a:ext cx="10972800" cy="4525963"/>
          </a:xfrm>
        </p:spPr>
        <p:txBody>
          <a:bodyPr/>
          <a:lstStyle/>
          <a:p>
            <a:r>
              <a:rPr lang="en-US" sz="1600" dirty="0" err="1" smtClean="0">
                <a:latin typeface="Times New Roman" pitchFamily="18" charset="0"/>
                <a:cs typeface="Times New Roman" pitchFamily="18" charset="0"/>
              </a:rPr>
              <a:t>ResNet</a:t>
            </a:r>
            <a:r>
              <a:rPr lang="en-US" sz="1600" dirty="0" smtClean="0">
                <a:latin typeface="Times New Roman" pitchFamily="18" charset="0"/>
                <a:cs typeface="Times New Roman" pitchFamily="18" charset="0"/>
              </a:rPr>
              <a:t>, short for Residual Networks is a classic neural network used as a backbone for many computer vision tasks.</a:t>
            </a:r>
          </a:p>
          <a:p>
            <a:r>
              <a:rPr lang="en-US" sz="1600" dirty="0" smtClean="0">
                <a:latin typeface="Times New Roman" pitchFamily="18" charset="0"/>
                <a:cs typeface="Times New Roman" pitchFamily="18" charset="0"/>
              </a:rPr>
              <a:t>The fundamental breakthrough with </a:t>
            </a:r>
            <a:r>
              <a:rPr lang="en-US" sz="1600" dirty="0" err="1" smtClean="0">
                <a:latin typeface="Times New Roman" pitchFamily="18" charset="0"/>
                <a:cs typeface="Times New Roman" pitchFamily="18" charset="0"/>
              </a:rPr>
              <a:t>ResNet</a:t>
            </a:r>
            <a:r>
              <a:rPr lang="en-US" sz="1600" dirty="0" smtClean="0">
                <a:latin typeface="Times New Roman" pitchFamily="18" charset="0"/>
                <a:cs typeface="Times New Roman" pitchFamily="18" charset="0"/>
              </a:rPr>
              <a:t> was it allowed us to train extremely deep neural networks with 150+layers successfully. Prior to </a:t>
            </a:r>
            <a:r>
              <a:rPr lang="en-US" sz="1600" dirty="0" err="1" smtClean="0">
                <a:latin typeface="Times New Roman" pitchFamily="18" charset="0"/>
                <a:cs typeface="Times New Roman" pitchFamily="18" charset="0"/>
              </a:rPr>
              <a:t>ResNet</a:t>
            </a:r>
            <a:r>
              <a:rPr lang="en-US" sz="1600" dirty="0" smtClean="0">
                <a:latin typeface="Times New Roman" pitchFamily="18" charset="0"/>
                <a:cs typeface="Times New Roman" pitchFamily="18" charset="0"/>
              </a:rPr>
              <a:t> training very deep neural networks was difficult due to the problem of vanishing gradients.</a:t>
            </a:r>
          </a:p>
          <a:p>
            <a:endParaRPr lang="en-US" dirty="0"/>
          </a:p>
        </p:txBody>
      </p:sp>
      <p:sp>
        <p:nvSpPr>
          <p:cNvPr id="3" name="Title 2"/>
          <p:cNvSpPr>
            <a:spLocks noGrp="1"/>
          </p:cNvSpPr>
          <p:nvPr>
            <p:ph type="title"/>
          </p:nvPr>
        </p:nvSpPr>
        <p:spPr/>
        <p:txBody>
          <a:bodyPr>
            <a:normAutofit fontScale="90000"/>
          </a:bodyPr>
          <a:lstStyle/>
          <a:p>
            <a:r>
              <a:rPr lang="en-US" dirty="0" smtClean="0"/>
              <a:t>ResNet50</a:t>
            </a:r>
            <a:br>
              <a:rPr lang="en-US" dirty="0" smtClean="0"/>
            </a:br>
            <a:endParaRPr lang="en-US" dirty="0"/>
          </a:p>
        </p:txBody>
      </p:sp>
      <p:pic>
        <p:nvPicPr>
          <p:cNvPr id="4" name="Picture 3" descr="Understand how works Resnet… without talking about residual | by Pierre  Guillou | Medium"/>
          <p:cNvPicPr/>
          <p:nvPr/>
        </p:nvPicPr>
        <p:blipFill>
          <a:blip r:embed="rId2">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sdtdh="http://schemas.microsoft.com/office/word/2020/wordml/sdtdatahash" xmlns:w16="http://schemas.microsoft.com/office/word/2018/wordml" xmlns:w16cid="http://schemas.microsoft.com/office/word/2016/wordml/cid" xmlns:w16cex="http://schemas.microsoft.com/office/word/2018/wordml/cex"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wne="http://schemas.microsoft.com/office/word/2006/wordml" xmlns:wp="http://schemas.openxmlformats.org/drawingml/2006/wordprocessingDrawing" xmlns:m="http://schemas.openxmlformats.org/officeDocument/2006/math" xmlns:ve="http://schemas.openxmlformats.org/markup-compatibility/2006" val="0"/>
              </a:ext>
            </a:extLst>
          </a:blip>
          <a:srcRect/>
          <a:stretch>
            <a:fillRect/>
          </a:stretch>
        </p:blipFill>
        <p:spPr bwMode="auto">
          <a:xfrm>
            <a:off x="705394" y="1991995"/>
            <a:ext cx="10476412" cy="3964668"/>
          </a:xfrm>
          <a:prstGeom prst="rect">
            <a:avLst/>
          </a:prstGeom>
          <a:noFill/>
          <a:ln>
            <a:noFill/>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1800" b="1" dirty="0" smtClean="0">
                <a:latin typeface="Times New Roman" pitchFamily="18" charset="0"/>
                <a:cs typeface="Times New Roman" pitchFamily="18" charset="0"/>
              </a:rPr>
              <a:t>PROPOSED MODEL</a:t>
            </a:r>
            <a:endParaRPr lang="en-US" sz="1800" dirty="0" smtClean="0">
              <a:latin typeface="Times New Roman" pitchFamily="18" charset="0"/>
              <a:cs typeface="Times New Roman" pitchFamily="18" charset="0"/>
            </a:endParaRPr>
          </a:p>
          <a:p>
            <a:r>
              <a:rPr lang="en-US" sz="1800" b="1" dirty="0" smtClean="0">
                <a:latin typeface="Times New Roman" pitchFamily="18" charset="0"/>
                <a:cs typeface="Times New Roman" pitchFamily="18" charset="0"/>
              </a:rPr>
              <a:t>Modules</a:t>
            </a:r>
          </a:p>
          <a:p>
            <a:pPr>
              <a:buNone/>
            </a:pPr>
            <a:endParaRPr lang="en-US" sz="1800" dirty="0" smtClean="0">
              <a:latin typeface="Times New Roman" pitchFamily="18" charset="0"/>
              <a:cs typeface="Times New Roman" pitchFamily="18" charset="0"/>
            </a:endParaRPr>
          </a:p>
          <a:p>
            <a:pPr fontAlgn="base"/>
            <a:r>
              <a:rPr lang="en-US" sz="1800" dirty="0" smtClean="0">
                <a:latin typeface="Times New Roman" pitchFamily="18" charset="0"/>
                <a:cs typeface="Times New Roman" pitchFamily="18" charset="0"/>
              </a:rPr>
              <a:t> Dataset Collection</a:t>
            </a:r>
          </a:p>
          <a:p>
            <a:pPr fontAlgn="base"/>
            <a:r>
              <a:rPr lang="en-US" sz="1800" dirty="0" smtClean="0">
                <a:latin typeface="Times New Roman" pitchFamily="18" charset="0"/>
                <a:cs typeface="Times New Roman" pitchFamily="18" charset="0"/>
              </a:rPr>
              <a:t>Data Preprocessing</a:t>
            </a:r>
          </a:p>
          <a:p>
            <a:pPr fontAlgn="base"/>
            <a:r>
              <a:rPr lang="en-US" sz="1800" dirty="0" smtClean="0">
                <a:latin typeface="Times New Roman" pitchFamily="18" charset="0"/>
                <a:cs typeface="Times New Roman" pitchFamily="18" charset="0"/>
              </a:rPr>
              <a:t>Splitting training and testing data</a:t>
            </a:r>
          </a:p>
          <a:p>
            <a:pPr fontAlgn="base"/>
            <a:r>
              <a:rPr lang="en-US" sz="1800" dirty="0" smtClean="0">
                <a:latin typeface="Times New Roman" pitchFamily="18" charset="0"/>
                <a:cs typeface="Times New Roman" pitchFamily="18" charset="0"/>
              </a:rPr>
              <a:t>Build CNN VGG16 AND RESNET50 model </a:t>
            </a:r>
          </a:p>
          <a:p>
            <a:pPr fontAlgn="base"/>
            <a:r>
              <a:rPr lang="en-US" sz="1800" dirty="0" smtClean="0">
                <a:latin typeface="Times New Roman" pitchFamily="18" charset="0"/>
                <a:cs typeface="Times New Roman" pitchFamily="18" charset="0"/>
              </a:rPr>
              <a:t>Testing and evaluate the model</a:t>
            </a:r>
          </a:p>
          <a:p>
            <a:pPr lvl="0"/>
            <a:endParaRPr lang="en-US" sz="1800" dirty="0">
              <a:latin typeface="Times New Roman" pitchFamily="18" charset="0"/>
              <a:cs typeface="Times New Roman" pitchFamily="18" charset="0"/>
            </a:endParaRPr>
          </a:p>
        </p:txBody>
      </p:sp>
      <p:sp>
        <p:nvSpPr>
          <p:cNvPr id="2" name="Title 1"/>
          <p:cNvSpPr>
            <a:spLocks noGrp="1"/>
          </p:cNvSpPr>
          <p:nvPr>
            <p:ph type="title"/>
          </p:nvPr>
        </p:nvSpPr>
        <p:spPr/>
        <p:txBody>
          <a:bodyPr/>
          <a:lstStyle/>
          <a:p>
            <a:pPr algn="ctr"/>
            <a:r>
              <a:rPr lang="en-US" dirty="0"/>
              <a:t>MODULES</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1600" dirty="0" smtClean="0">
                <a:latin typeface="Times New Roman" pitchFamily="18" charset="0"/>
                <a:cs typeface="Times New Roman" pitchFamily="18" charset="0"/>
              </a:rPr>
              <a:t>Pneumonia is an interstitial lung disease caused by bacteria, fungi or viruses. It accounted for approximately 16% of the 5.6 million under-five deaths, killing around 880,000 children in 2016 . Affected victims were mostly less than two years old</a:t>
            </a:r>
          </a:p>
          <a:p>
            <a:r>
              <a:rPr lang="en-US" sz="1600" dirty="0" smtClean="0">
                <a:latin typeface="Times New Roman" pitchFamily="18" charset="0"/>
                <a:cs typeface="Times New Roman" pitchFamily="18" charset="0"/>
              </a:rPr>
              <a:t>This paper presents </a:t>
            </a:r>
            <a:r>
              <a:rPr lang="en-US" sz="1600" dirty="0" err="1" smtClean="0">
                <a:latin typeface="Times New Roman" pitchFamily="18" charset="0"/>
                <a:cs typeface="Times New Roman" pitchFamily="18" charset="0"/>
              </a:rPr>
              <a:t>convolutional</a:t>
            </a:r>
            <a:r>
              <a:rPr lang="en-US" sz="1600" dirty="0" smtClean="0">
                <a:latin typeface="Times New Roman" pitchFamily="18" charset="0"/>
                <a:cs typeface="Times New Roman" pitchFamily="18" charset="0"/>
              </a:rPr>
              <a:t> neural network models to accurately detect pneumonic lungs from chest X-rays, which can be utilized in the real world by medical practitioners to treat pneumonia.</a:t>
            </a:r>
          </a:p>
          <a:p>
            <a:r>
              <a:rPr lang="en-US" sz="1600" dirty="0" smtClean="0">
                <a:latin typeface="Times New Roman" pitchFamily="18" charset="0"/>
                <a:cs typeface="Times New Roman" pitchFamily="18" charset="0"/>
              </a:rPr>
              <a:t>These models have been trained to classify chest X-ray images into normal and pneumonia in a few seconds, hence serving the purpose of early detection of pneumonia.</a:t>
            </a:r>
          </a:p>
          <a:p>
            <a:r>
              <a:rPr lang="en-US" sz="1600" dirty="0" smtClean="0">
                <a:latin typeface="Times New Roman" pitchFamily="18" charset="0"/>
                <a:cs typeface="Times New Roman" pitchFamily="18" charset="0"/>
              </a:rPr>
              <a:t>Although transfer learning models based on </a:t>
            </a:r>
            <a:r>
              <a:rPr lang="en-US" sz="1600" dirty="0" err="1" smtClean="0">
                <a:latin typeface="Times New Roman" pitchFamily="18" charset="0"/>
                <a:cs typeface="Times New Roman" pitchFamily="18" charset="0"/>
              </a:rPr>
              <a:t>convolutional</a:t>
            </a:r>
            <a:r>
              <a:rPr lang="en-US" sz="1600" dirty="0" smtClean="0">
                <a:latin typeface="Times New Roman" pitchFamily="18" charset="0"/>
                <a:cs typeface="Times New Roman" pitchFamily="18" charset="0"/>
              </a:rPr>
              <a:t> neural networks like  ResNet50, VGG16 and VGG19 are some of the most successful </a:t>
            </a:r>
            <a:r>
              <a:rPr lang="en-US" sz="1600" dirty="0" err="1" smtClean="0">
                <a:latin typeface="Times New Roman" pitchFamily="18" charset="0"/>
                <a:cs typeface="Times New Roman" pitchFamily="18" charset="0"/>
              </a:rPr>
              <a:t>ImageNet</a:t>
            </a:r>
            <a:r>
              <a:rPr lang="en-US" sz="1600" dirty="0" smtClean="0">
                <a:latin typeface="Times New Roman" pitchFamily="18" charset="0"/>
                <a:cs typeface="Times New Roman" pitchFamily="18" charset="0"/>
              </a:rPr>
              <a:t> dataset models with pre-trained weights, they were not trained on this dataset as the size of dataset taken for our research is not as extensive compared to ones which generally employ transfer learning.</a:t>
            </a:r>
          </a:p>
          <a:p>
            <a:r>
              <a:rPr lang="en-US" sz="1600" dirty="0" smtClean="0">
                <a:latin typeface="Times New Roman" pitchFamily="18" charset="0"/>
                <a:cs typeface="Times New Roman" pitchFamily="18" charset="0"/>
              </a:rPr>
              <a:t>Accuracy of the model is directly correlated with the size of the dataset, that is, the use of large datasets helps improve the accuracy of the model, but there is no direct correlation between the number of </a:t>
            </a:r>
            <a:r>
              <a:rPr lang="en-US" sz="1600" dirty="0" err="1" smtClean="0">
                <a:latin typeface="Times New Roman" pitchFamily="18" charset="0"/>
                <a:cs typeface="Times New Roman" pitchFamily="18" charset="0"/>
              </a:rPr>
              <a:t>convolutional</a:t>
            </a:r>
            <a:r>
              <a:rPr lang="en-US" sz="1600" dirty="0" smtClean="0">
                <a:latin typeface="Times New Roman" pitchFamily="18" charset="0"/>
                <a:cs typeface="Times New Roman" pitchFamily="18" charset="0"/>
              </a:rPr>
              <a:t> layers and the accuracy of the model.</a:t>
            </a:r>
          </a:p>
          <a:p>
            <a:r>
              <a:rPr lang="en-US" sz="1600" dirty="0" smtClean="0">
                <a:latin typeface="Times New Roman" pitchFamily="18" charset="0"/>
                <a:cs typeface="Times New Roman" pitchFamily="18" charset="0"/>
              </a:rPr>
              <a:t>The objective of the paper is to develop CNN models from scratch which can classify and thus detect pneumonic patients from their chest X-rays with high validation accuracy, recall and F1 scores.</a:t>
            </a:r>
            <a:endParaRPr lang="en-US" sz="1600" dirty="0">
              <a:latin typeface="Times New Roman" pitchFamily="18" charset="0"/>
              <a:cs typeface="Times New Roman" pitchFamily="18" charset="0"/>
            </a:endParaRPr>
          </a:p>
        </p:txBody>
      </p:sp>
      <p:sp>
        <p:nvSpPr>
          <p:cNvPr id="3" name="Title 2"/>
          <p:cNvSpPr>
            <a:spLocks noGrp="1"/>
          </p:cNvSpPr>
          <p:nvPr>
            <p:ph type="title"/>
          </p:nvPr>
        </p:nvSpPr>
        <p:spPr/>
        <p:txBody>
          <a:bodyPr/>
          <a:lstStyle/>
          <a:p>
            <a:r>
              <a:rPr lang="en-US" dirty="0" smtClean="0"/>
              <a:t>INTRODUCTION </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1800" dirty="0">
                <a:latin typeface="Times New Roman" pitchFamily="18" charset="0"/>
                <a:cs typeface="Times New Roman" pitchFamily="18" charset="0"/>
              </a:rPr>
              <a:t>The chest x-ray image dataset for pneumonia detection consists of two categories of images – Pneumonia and normal. </a:t>
            </a:r>
            <a:r>
              <a:rPr lang="en-US" sz="1800" dirty="0">
                <a:solidFill>
                  <a:srgbClr val="92D050"/>
                </a:solidFill>
                <a:latin typeface="Times New Roman" pitchFamily="18" charset="0"/>
                <a:cs typeface="Times New Roman" pitchFamily="18" charset="0"/>
              </a:rPr>
              <a:t>A total of 5,216 images are assigned to the training set and 624 images are assigned to the test set.</a:t>
            </a:r>
          </a:p>
        </p:txBody>
      </p:sp>
      <p:sp>
        <p:nvSpPr>
          <p:cNvPr id="3" name="Title 2"/>
          <p:cNvSpPr>
            <a:spLocks noGrp="1"/>
          </p:cNvSpPr>
          <p:nvPr>
            <p:ph type="title"/>
          </p:nvPr>
        </p:nvSpPr>
        <p:spPr/>
        <p:txBody>
          <a:bodyPr/>
          <a:lstStyle/>
          <a:p>
            <a:pPr algn="ctr"/>
            <a:r>
              <a:rPr lang="en-US" dirty="0"/>
              <a:t>DATASET</a:t>
            </a:r>
          </a:p>
        </p:txBody>
      </p:sp>
      <p:pic>
        <p:nvPicPr>
          <p:cNvPr id="4" name="Picture 3" descr="IM-0117-000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073045" y="2595384"/>
            <a:ext cx="2342200" cy="1558605"/>
          </a:xfrm>
          <a:prstGeom prst="rect">
            <a:avLst/>
          </a:prstGeom>
          <a:noFill/>
          <a:ln>
            <a:noFill/>
          </a:ln>
        </p:spPr>
      </p:pic>
      <p:pic>
        <p:nvPicPr>
          <p:cNvPr id="5" name="Picture 4" descr="person5_bacteria_15"/>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762751" y="2630078"/>
            <a:ext cx="2459625" cy="1510847"/>
          </a:xfrm>
          <a:prstGeom prst="rect">
            <a:avLst/>
          </a:prstGeom>
          <a:noFill/>
          <a:ln>
            <a:noFill/>
          </a:ln>
        </p:spPr>
      </p:pic>
      <p:sp>
        <p:nvSpPr>
          <p:cNvPr id="7" name="Rectangle 6"/>
          <p:cNvSpPr/>
          <p:nvPr/>
        </p:nvSpPr>
        <p:spPr>
          <a:xfrm>
            <a:off x="2346840" y="4563683"/>
            <a:ext cx="1633781" cy="369332"/>
          </a:xfrm>
          <a:prstGeom prst="rect">
            <a:avLst/>
          </a:prstGeom>
        </p:spPr>
        <p:txBody>
          <a:bodyPr wrap="none">
            <a:spAutoFit/>
          </a:bodyPr>
          <a:lstStyle/>
          <a:p>
            <a:r>
              <a:rPr lang="en-US" dirty="0">
                <a:latin typeface="Times New Roman" pitchFamily="18" charset="0"/>
                <a:cs typeface="Times New Roman" pitchFamily="18" charset="0"/>
              </a:rPr>
              <a:t>Normal patient </a:t>
            </a:r>
          </a:p>
        </p:txBody>
      </p:sp>
      <p:sp>
        <p:nvSpPr>
          <p:cNvPr id="8" name="Rectangle 7"/>
          <p:cNvSpPr/>
          <p:nvPr/>
        </p:nvSpPr>
        <p:spPr>
          <a:xfrm>
            <a:off x="6728580" y="4563682"/>
            <a:ext cx="2764539" cy="369332"/>
          </a:xfrm>
          <a:prstGeom prst="rect">
            <a:avLst/>
          </a:prstGeom>
        </p:spPr>
        <p:txBody>
          <a:bodyPr wrap="none">
            <a:spAutoFit/>
          </a:bodyPr>
          <a:lstStyle/>
          <a:p>
            <a:r>
              <a:rPr lang="en-US" dirty="0">
                <a:latin typeface="Times New Roman" pitchFamily="18" charset="0"/>
                <a:cs typeface="Times New Roman" pitchFamily="18" charset="0"/>
              </a:rPr>
              <a:t>Pneumonia affected patient </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NORMAL LUNGS ( IMAGES FROM KAGGLE SITE )</a:t>
            </a:r>
            <a:endParaRPr lang="en-US" dirty="0"/>
          </a:p>
        </p:txBody>
      </p:sp>
      <p:pic>
        <p:nvPicPr>
          <p:cNvPr id="1026" name="Picture 2" descr="C:\Users\kannapirans.ABCD\Desktop\IM-0128-0001.jpeg"/>
          <p:cNvPicPr>
            <a:picLocks noChangeAspect="1" noChangeArrowheads="1"/>
          </p:cNvPicPr>
          <p:nvPr/>
        </p:nvPicPr>
        <p:blipFill>
          <a:blip r:embed="rId2"/>
          <a:srcRect/>
          <a:stretch>
            <a:fillRect/>
          </a:stretch>
        </p:blipFill>
        <p:spPr bwMode="auto">
          <a:xfrm>
            <a:off x="4180114" y="3852330"/>
            <a:ext cx="3161211" cy="2300276"/>
          </a:xfrm>
          <a:prstGeom prst="rect">
            <a:avLst/>
          </a:prstGeom>
          <a:noFill/>
        </p:spPr>
      </p:pic>
      <p:pic>
        <p:nvPicPr>
          <p:cNvPr id="1027" name="Picture 3" descr="C:\Users\kannapirans.ABCD\Desktop\IM-0122-0001.jpeg"/>
          <p:cNvPicPr>
            <a:picLocks noChangeAspect="1" noChangeArrowheads="1"/>
          </p:cNvPicPr>
          <p:nvPr/>
        </p:nvPicPr>
        <p:blipFill>
          <a:blip r:embed="rId3"/>
          <a:srcRect/>
          <a:stretch>
            <a:fillRect/>
          </a:stretch>
        </p:blipFill>
        <p:spPr bwMode="auto">
          <a:xfrm>
            <a:off x="4168588" y="1501053"/>
            <a:ext cx="3213847" cy="2022076"/>
          </a:xfrm>
          <a:prstGeom prst="rect">
            <a:avLst/>
          </a:prstGeom>
          <a:noFill/>
        </p:spPr>
      </p:pic>
      <p:pic>
        <p:nvPicPr>
          <p:cNvPr id="1028" name="Picture 4" descr="C:\Users\kannapirans.ABCD\Desktop\IM-0125-0001.jpeg"/>
          <p:cNvPicPr>
            <a:picLocks noChangeAspect="1" noChangeArrowheads="1"/>
          </p:cNvPicPr>
          <p:nvPr/>
        </p:nvPicPr>
        <p:blipFill>
          <a:blip r:embed="rId4"/>
          <a:srcRect/>
          <a:stretch>
            <a:fillRect/>
          </a:stretch>
        </p:blipFill>
        <p:spPr bwMode="auto">
          <a:xfrm>
            <a:off x="7745505" y="1479176"/>
            <a:ext cx="3106271" cy="2138083"/>
          </a:xfrm>
          <a:prstGeom prst="rect">
            <a:avLst/>
          </a:prstGeom>
          <a:noFill/>
        </p:spPr>
      </p:pic>
      <p:pic>
        <p:nvPicPr>
          <p:cNvPr id="1029" name="Picture 5" descr="C:\Users\kannapirans.ABCD\Desktop\IM-0127-0001.jpeg"/>
          <p:cNvPicPr>
            <a:picLocks noChangeAspect="1" noChangeArrowheads="1"/>
          </p:cNvPicPr>
          <p:nvPr/>
        </p:nvPicPr>
        <p:blipFill>
          <a:blip r:embed="rId5"/>
          <a:srcRect/>
          <a:stretch>
            <a:fillRect/>
          </a:stretch>
        </p:blipFill>
        <p:spPr bwMode="auto">
          <a:xfrm>
            <a:off x="621410" y="1519519"/>
            <a:ext cx="2893197" cy="2003612"/>
          </a:xfrm>
          <a:prstGeom prst="rect">
            <a:avLst/>
          </a:prstGeom>
          <a:noFill/>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Pneumonia affected patient (IMAGES FROM KAGGLE) </a:t>
            </a:r>
            <a:br>
              <a:rPr lang="en-US" dirty="0" smtClean="0">
                <a:latin typeface="Times New Roman" pitchFamily="18" charset="0"/>
                <a:cs typeface="Times New Roman" pitchFamily="18" charset="0"/>
              </a:rPr>
            </a:br>
            <a:endParaRPr lang="en-US" dirty="0"/>
          </a:p>
        </p:txBody>
      </p:sp>
      <p:pic>
        <p:nvPicPr>
          <p:cNvPr id="4101" name="Picture 5" descr="C:\Users\kannapirans.ABCD\Desktop\person2_bacteria_3.jpeg"/>
          <p:cNvPicPr>
            <a:picLocks noChangeAspect="1" noChangeArrowheads="1"/>
          </p:cNvPicPr>
          <p:nvPr/>
        </p:nvPicPr>
        <p:blipFill>
          <a:blip r:embed="rId2"/>
          <a:srcRect/>
          <a:stretch>
            <a:fillRect/>
          </a:stretch>
        </p:blipFill>
        <p:spPr bwMode="auto">
          <a:xfrm>
            <a:off x="689121" y="1436915"/>
            <a:ext cx="3242801" cy="2364377"/>
          </a:xfrm>
          <a:prstGeom prst="rect">
            <a:avLst/>
          </a:prstGeom>
          <a:noFill/>
        </p:spPr>
      </p:pic>
      <p:pic>
        <p:nvPicPr>
          <p:cNvPr id="4102" name="Picture 6" descr="C:\Users\kannapirans.ABCD\Desktop\person1_bacteria_2.jpeg"/>
          <p:cNvPicPr>
            <a:picLocks noChangeAspect="1" noChangeArrowheads="1"/>
          </p:cNvPicPr>
          <p:nvPr/>
        </p:nvPicPr>
        <p:blipFill>
          <a:blip r:embed="rId3"/>
          <a:srcRect/>
          <a:stretch>
            <a:fillRect/>
          </a:stretch>
        </p:blipFill>
        <p:spPr bwMode="auto">
          <a:xfrm>
            <a:off x="4245429" y="1418660"/>
            <a:ext cx="3311311" cy="2343442"/>
          </a:xfrm>
          <a:prstGeom prst="rect">
            <a:avLst/>
          </a:prstGeom>
          <a:noFill/>
        </p:spPr>
      </p:pic>
      <p:pic>
        <p:nvPicPr>
          <p:cNvPr id="4103" name="Picture 7" descr="C:\Users\kannapirans.ABCD\Desktop\Copy of person1943_bacteria_4868.jpeg"/>
          <p:cNvPicPr>
            <a:picLocks noChangeAspect="1" noChangeArrowheads="1"/>
          </p:cNvPicPr>
          <p:nvPr/>
        </p:nvPicPr>
        <p:blipFill>
          <a:blip r:embed="rId4"/>
          <a:srcRect/>
          <a:stretch>
            <a:fillRect/>
          </a:stretch>
        </p:blipFill>
        <p:spPr bwMode="auto">
          <a:xfrm>
            <a:off x="7850777" y="1410782"/>
            <a:ext cx="3905794" cy="2397657"/>
          </a:xfrm>
          <a:prstGeom prst="rect">
            <a:avLst/>
          </a:prstGeom>
          <a:noFill/>
        </p:spPr>
      </p:pic>
      <p:pic>
        <p:nvPicPr>
          <p:cNvPr id="4104" name="Picture 8" descr="C:\Users\kannapirans.ABCD\Desktop\person1_bacteria_1.jpeg"/>
          <p:cNvPicPr>
            <a:picLocks noChangeAspect="1" noChangeArrowheads="1"/>
          </p:cNvPicPr>
          <p:nvPr/>
        </p:nvPicPr>
        <p:blipFill>
          <a:blip r:embed="rId5"/>
          <a:srcRect/>
          <a:stretch>
            <a:fillRect/>
          </a:stretch>
        </p:blipFill>
        <p:spPr bwMode="auto">
          <a:xfrm>
            <a:off x="4232731" y="4089747"/>
            <a:ext cx="3356790" cy="2069706"/>
          </a:xfrm>
          <a:prstGeom prst="rect">
            <a:avLst/>
          </a:prstGeom>
          <a:noFill/>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2000" dirty="0" smtClean="0">
                <a:latin typeface="Times New Roman" pitchFamily="18" charset="0"/>
                <a:cs typeface="Times New Roman" pitchFamily="18" charset="0"/>
              </a:rPr>
              <a:t>In this work, </a:t>
            </a:r>
            <a:r>
              <a:rPr lang="en-US" sz="2000" dirty="0" smtClean="0">
                <a:solidFill>
                  <a:srgbClr val="92D050"/>
                </a:solidFill>
                <a:latin typeface="Times New Roman" pitchFamily="18" charset="0"/>
                <a:cs typeface="Times New Roman" pitchFamily="18" charset="0"/>
              </a:rPr>
              <a:t>several preprocessing methods were employed to increase the quality of the image data</a:t>
            </a:r>
            <a:r>
              <a:rPr lang="en-US" sz="2000" dirty="0" smtClean="0">
                <a:latin typeface="Times New Roman" pitchFamily="18" charset="0"/>
                <a:cs typeface="Times New Roman" pitchFamily="18" charset="0"/>
              </a:rPr>
              <a:t>. </a:t>
            </a:r>
            <a:r>
              <a:rPr lang="en-US" sz="2000" dirty="0" smtClean="0">
                <a:solidFill>
                  <a:srgbClr val="92D050"/>
                </a:solidFill>
                <a:latin typeface="Times New Roman" pitchFamily="18" charset="0"/>
                <a:cs typeface="Times New Roman" pitchFamily="18" charset="0"/>
              </a:rPr>
              <a:t>The rescale operation was used for image size reduction, since the images were of various dimensions</a:t>
            </a:r>
            <a:r>
              <a:rPr lang="en-US" sz="2000" dirty="0" smtClean="0">
                <a:latin typeface="Times New Roman" pitchFamily="18" charset="0"/>
                <a:cs typeface="Times New Roman" pitchFamily="18" charset="0"/>
              </a:rPr>
              <a:t>. The input images are generated using </a:t>
            </a:r>
            <a:r>
              <a:rPr lang="en-US" sz="2000" dirty="0" err="1" smtClean="0">
                <a:latin typeface="Times New Roman" pitchFamily="18" charset="0"/>
                <a:cs typeface="Times New Roman" pitchFamily="18" charset="0"/>
              </a:rPr>
              <a:t>ImageDataGenerator</a:t>
            </a:r>
            <a:r>
              <a:rPr lang="en-US" sz="2000" dirty="0" smtClean="0">
                <a:latin typeface="Times New Roman" pitchFamily="18" charset="0"/>
                <a:cs typeface="Times New Roman" pitchFamily="18" charset="0"/>
              </a:rPr>
              <a:t> class and augmentation techniques are used to rotate, shift and zoom the images. </a:t>
            </a:r>
            <a:r>
              <a:rPr lang="en-US" sz="2000" dirty="0" smtClean="0">
                <a:solidFill>
                  <a:srgbClr val="92D050"/>
                </a:solidFill>
                <a:latin typeface="Times New Roman" pitchFamily="18" charset="0"/>
                <a:cs typeface="Times New Roman" pitchFamily="18" charset="0"/>
              </a:rPr>
              <a:t>The rotation range of 10 denotes the range in which the images were randomly rotated during training</a:t>
            </a:r>
            <a:r>
              <a:rPr lang="en-US" sz="2000" dirty="0" smtClean="0">
                <a:latin typeface="Times New Roman" pitchFamily="18" charset="0"/>
                <a:cs typeface="Times New Roman" pitchFamily="18" charset="0"/>
              </a:rPr>
              <a:t>. Width shift is the horizontal translation of the images by 0.1 percent and height shift is the vertical translation of the images by 0.1 percent. The zoom range randomly zooms the images to the ratio of 0.2 percent</a:t>
            </a:r>
          </a:p>
          <a:p>
            <a:pPr>
              <a:buNone/>
            </a:pPr>
            <a:endParaRPr lang="en-US" sz="2000" dirty="0">
              <a:latin typeface="Times New Roman" pitchFamily="18" charset="0"/>
              <a:cs typeface="Times New Roman" pitchFamily="18" charset="0"/>
            </a:endParaRPr>
          </a:p>
        </p:txBody>
      </p:sp>
      <p:sp>
        <p:nvSpPr>
          <p:cNvPr id="3" name="Title 2"/>
          <p:cNvSpPr>
            <a:spLocks noGrp="1"/>
          </p:cNvSpPr>
          <p:nvPr>
            <p:ph type="title"/>
          </p:nvPr>
        </p:nvSpPr>
        <p:spPr/>
        <p:txBody>
          <a:bodyPr/>
          <a:lstStyle/>
          <a:p>
            <a:pPr algn="ctr"/>
            <a:r>
              <a:rPr lang="en-US" dirty="0"/>
              <a:t>DATA PREPROCESSING</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Workflow for development of the model:</a:t>
            </a:r>
            <a:r>
              <a:rPr lang="en-US" b="0" dirty="0" smtClean="0"/>
              <a:t/>
            </a:r>
            <a:br>
              <a:rPr lang="en-US" b="0" dirty="0" smtClean="0"/>
            </a:br>
            <a:r>
              <a:rPr lang="en-US" dirty="0" smtClean="0"/>
              <a:t/>
            </a:r>
            <a:br>
              <a:rPr lang="en-US" dirty="0" smtClean="0"/>
            </a:br>
            <a:endParaRPr lang="en-US" dirty="0"/>
          </a:p>
        </p:txBody>
      </p:sp>
      <p:pic>
        <p:nvPicPr>
          <p:cNvPr id="4098" name="Picture 2"/>
          <p:cNvPicPr>
            <a:picLocks noGrp="1" noChangeAspect="1" noChangeArrowheads="1"/>
          </p:cNvPicPr>
          <p:nvPr>
            <p:ph idx="1"/>
          </p:nvPr>
        </p:nvPicPr>
        <p:blipFill>
          <a:blip r:embed="rId2"/>
          <a:srcRect/>
          <a:stretch>
            <a:fillRect/>
          </a:stretch>
        </p:blipFill>
        <p:spPr bwMode="auto">
          <a:xfrm>
            <a:off x="1136468" y="940527"/>
            <a:ext cx="9666514" cy="552558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latin typeface="Times New Roman" pitchFamily="18" charset="0"/>
                <a:cs typeface="Times New Roman" pitchFamily="18" charset="0"/>
              </a:rPr>
              <a:t>As illustrated above, the first step is data collection. It is followed by data preprocessing to prepare the data for application of algorithm. Then, </a:t>
            </a:r>
            <a:r>
              <a:rPr lang="en-US" dirty="0" smtClean="0">
                <a:solidFill>
                  <a:srgbClr val="92D050"/>
                </a:solidFill>
                <a:latin typeface="Times New Roman" pitchFamily="18" charset="0"/>
                <a:cs typeface="Times New Roman" pitchFamily="18" charset="0"/>
              </a:rPr>
              <a:t>VGG16 AND RESNET50 CNN architecture is built to classify images as pneumonia and normal</a:t>
            </a:r>
            <a:r>
              <a:rPr lang="en-US" dirty="0" smtClean="0">
                <a:latin typeface="Times New Roman" pitchFamily="18" charset="0"/>
                <a:cs typeface="Times New Roman" pitchFamily="18" charset="0"/>
              </a:rPr>
              <a:t>. </a:t>
            </a:r>
            <a:r>
              <a:rPr lang="en-US" dirty="0" smtClean="0">
                <a:solidFill>
                  <a:srgbClr val="92D050"/>
                </a:solidFill>
                <a:latin typeface="Times New Roman" pitchFamily="18" charset="0"/>
                <a:cs typeface="Times New Roman" pitchFamily="18" charset="0"/>
              </a:rPr>
              <a:t>The testing phase involves predicting the presence of pneumonia in X-ray image using the trained model. Finally, the performance of the model is evaluated using various metrics.</a:t>
            </a:r>
          </a:p>
          <a:p>
            <a:pPr>
              <a:buNone/>
            </a:pP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57348" y="1259260"/>
            <a:ext cx="10972800" cy="4525963"/>
          </a:xfrm>
        </p:spPr>
        <p:txBody>
          <a:bodyPr>
            <a:normAutofit fontScale="92500" lnSpcReduction="10000"/>
          </a:bodyPr>
          <a:lstStyle/>
          <a:p>
            <a:r>
              <a:rPr lang="en-US" sz="2400" dirty="0" err="1" smtClean="0">
                <a:solidFill>
                  <a:srgbClr val="92D050"/>
                </a:solidFill>
                <a:latin typeface="Times New Roman" pitchFamily="18" charset="0"/>
                <a:cs typeface="Times New Roman" pitchFamily="18" charset="0"/>
              </a:rPr>
              <a:t>Convolutional</a:t>
            </a:r>
            <a:r>
              <a:rPr lang="en-US" sz="2400" dirty="0" smtClean="0">
                <a:solidFill>
                  <a:srgbClr val="92D050"/>
                </a:solidFill>
                <a:latin typeface="Times New Roman" pitchFamily="18" charset="0"/>
                <a:cs typeface="Times New Roman" pitchFamily="18" charset="0"/>
              </a:rPr>
              <a:t> Neural Network (CNN) is a deep learning algorithm that can recognize and classify features in images for computer vision</a:t>
            </a:r>
            <a:r>
              <a:rPr lang="en-US" sz="2400" dirty="0" smtClean="0">
                <a:latin typeface="Times New Roman" pitchFamily="18" charset="0"/>
                <a:cs typeface="Times New Roman" pitchFamily="18" charset="0"/>
              </a:rPr>
              <a:t>. It is a </a:t>
            </a:r>
            <a:r>
              <a:rPr lang="en-US" sz="2400" dirty="0" smtClean="0">
                <a:solidFill>
                  <a:srgbClr val="92D050"/>
                </a:solidFill>
                <a:latin typeface="Times New Roman" pitchFamily="18" charset="0"/>
                <a:cs typeface="Times New Roman" pitchFamily="18" charset="0"/>
              </a:rPr>
              <a:t>multi-layer neural network designed to analyze visual inputs and perform image classification</a:t>
            </a:r>
            <a:r>
              <a:rPr lang="en-US" sz="2400" dirty="0" smtClean="0">
                <a:latin typeface="Times New Roman" pitchFamily="18" charset="0"/>
                <a:cs typeface="Times New Roman" pitchFamily="18" charset="0"/>
              </a:rPr>
              <a:t>. It assigns importance to various aspects in the image and differentiate one from the other. This work implemented the VGG16 AND RESNET50 (Visual Geometry Group) model, which is a </a:t>
            </a:r>
            <a:r>
              <a:rPr lang="en-US" sz="2400" dirty="0" smtClean="0">
                <a:solidFill>
                  <a:srgbClr val="92D050"/>
                </a:solidFill>
                <a:latin typeface="Times New Roman" pitchFamily="18" charset="0"/>
                <a:cs typeface="Times New Roman" pitchFamily="18" charset="0"/>
              </a:rPr>
              <a:t>CNN transfer learning model</a:t>
            </a:r>
            <a:r>
              <a:rPr lang="en-US" sz="2400" dirty="0" smtClean="0">
                <a:latin typeface="Times New Roman" pitchFamily="18" charset="0"/>
                <a:cs typeface="Times New Roman" pitchFamily="18" charset="0"/>
              </a:rPr>
              <a:t>.</a:t>
            </a:r>
          </a:p>
          <a:p>
            <a:r>
              <a:rPr lang="en-US" sz="2400" dirty="0" smtClean="0">
                <a:latin typeface="Times New Roman" pitchFamily="18" charset="0"/>
                <a:cs typeface="Times New Roman" pitchFamily="18" charset="0"/>
              </a:rPr>
              <a:t>The </a:t>
            </a:r>
            <a:r>
              <a:rPr lang="en-US" sz="2400" dirty="0" smtClean="0">
                <a:solidFill>
                  <a:srgbClr val="92D050"/>
                </a:solidFill>
                <a:latin typeface="Times New Roman" pitchFamily="18" charset="0"/>
                <a:cs typeface="Times New Roman" pitchFamily="18" charset="0"/>
              </a:rPr>
              <a:t>architecture consists of 16 layers</a:t>
            </a:r>
            <a:r>
              <a:rPr lang="en-US" sz="2400" dirty="0" smtClean="0">
                <a:latin typeface="Times New Roman" pitchFamily="18" charset="0"/>
                <a:cs typeface="Times New Roman" pitchFamily="18" charset="0"/>
              </a:rPr>
              <a:t>. There </a:t>
            </a:r>
            <a:r>
              <a:rPr lang="en-US" sz="2400" dirty="0" smtClean="0">
                <a:solidFill>
                  <a:srgbClr val="92D050"/>
                </a:solidFill>
                <a:latin typeface="Times New Roman" pitchFamily="18" charset="0"/>
                <a:cs typeface="Times New Roman" pitchFamily="18" charset="0"/>
              </a:rPr>
              <a:t>are 2 contiguous blocks of 2 convolution layers</a:t>
            </a:r>
            <a:r>
              <a:rPr lang="en-US" sz="2400" dirty="0" smtClean="0">
                <a:latin typeface="Times New Roman" pitchFamily="18" charset="0"/>
                <a:cs typeface="Times New Roman" pitchFamily="18" charset="0"/>
              </a:rPr>
              <a:t>, </a:t>
            </a:r>
            <a:r>
              <a:rPr lang="en-US" sz="2400" dirty="0" smtClean="0">
                <a:solidFill>
                  <a:srgbClr val="92D050"/>
                </a:solidFill>
                <a:latin typeface="Times New Roman" pitchFamily="18" charset="0"/>
                <a:cs typeface="Times New Roman" pitchFamily="18" charset="0"/>
              </a:rPr>
              <a:t>each block followed by max-pooling</a:t>
            </a:r>
            <a:r>
              <a:rPr lang="en-US" sz="2400" dirty="0" smtClean="0">
                <a:latin typeface="Times New Roman" pitchFamily="18" charset="0"/>
                <a:cs typeface="Times New Roman" pitchFamily="18" charset="0"/>
              </a:rPr>
              <a:t>. Then, there are </a:t>
            </a:r>
            <a:r>
              <a:rPr lang="en-US" sz="2400" dirty="0" smtClean="0">
                <a:solidFill>
                  <a:srgbClr val="92D050"/>
                </a:solidFill>
                <a:latin typeface="Times New Roman" pitchFamily="18" charset="0"/>
                <a:cs typeface="Times New Roman" pitchFamily="18" charset="0"/>
              </a:rPr>
              <a:t>3 contiguous blocks of 3 convolution layers</a:t>
            </a:r>
            <a:r>
              <a:rPr lang="en-US" sz="2400" dirty="0" smtClean="0">
                <a:latin typeface="Times New Roman" pitchFamily="18" charset="0"/>
                <a:cs typeface="Times New Roman" pitchFamily="18" charset="0"/>
              </a:rPr>
              <a:t>, </a:t>
            </a:r>
            <a:r>
              <a:rPr lang="en-US" sz="2400" dirty="0" smtClean="0">
                <a:solidFill>
                  <a:srgbClr val="92D050"/>
                </a:solidFill>
                <a:latin typeface="Times New Roman" pitchFamily="18" charset="0"/>
                <a:cs typeface="Times New Roman" pitchFamily="18" charset="0"/>
              </a:rPr>
              <a:t>each block followed by max-pooling</a:t>
            </a:r>
            <a:r>
              <a:rPr lang="en-US" sz="2400" dirty="0" smtClean="0">
                <a:latin typeface="Times New Roman" pitchFamily="18" charset="0"/>
                <a:cs typeface="Times New Roman" pitchFamily="18" charset="0"/>
              </a:rPr>
              <a:t>. </a:t>
            </a:r>
            <a:r>
              <a:rPr lang="en-US" sz="2400" dirty="0" smtClean="0">
                <a:solidFill>
                  <a:srgbClr val="92D050"/>
                </a:solidFill>
                <a:latin typeface="Times New Roman" pitchFamily="18" charset="0"/>
                <a:cs typeface="Times New Roman" pitchFamily="18" charset="0"/>
              </a:rPr>
              <a:t>At last, there are 3 dense layers</a:t>
            </a:r>
            <a:r>
              <a:rPr lang="en-US" sz="2400" dirty="0" smtClean="0">
                <a:latin typeface="Times New Roman" pitchFamily="18" charset="0"/>
                <a:cs typeface="Times New Roman" pitchFamily="18" charset="0"/>
              </a:rPr>
              <a:t>. After developing the model</a:t>
            </a:r>
            <a:r>
              <a:rPr lang="en-US" sz="2400" dirty="0" smtClean="0">
                <a:solidFill>
                  <a:srgbClr val="92D050"/>
                </a:solidFill>
                <a:latin typeface="Times New Roman" pitchFamily="18" charset="0"/>
                <a:cs typeface="Times New Roman" pitchFamily="18" charset="0"/>
              </a:rPr>
              <a:t>, it is trained in batches of 32 images</a:t>
            </a:r>
            <a:r>
              <a:rPr lang="en-US" sz="2400" dirty="0" smtClean="0">
                <a:latin typeface="Times New Roman" pitchFamily="18" charset="0"/>
                <a:cs typeface="Times New Roman" pitchFamily="18" charset="0"/>
              </a:rPr>
              <a:t>. The evaluation metric used for model is accuracy. The loss function used is sparse categorical </a:t>
            </a:r>
            <a:r>
              <a:rPr lang="en-US" sz="2400" dirty="0" err="1" smtClean="0">
                <a:latin typeface="Times New Roman" pitchFamily="18" charset="0"/>
                <a:cs typeface="Times New Roman" pitchFamily="18" charset="0"/>
              </a:rPr>
              <a:t>crossentropy</a:t>
            </a:r>
            <a:r>
              <a:rPr lang="en-US" sz="2400" dirty="0" smtClean="0">
                <a:latin typeface="Times New Roman" pitchFamily="18" charset="0"/>
                <a:cs typeface="Times New Roman" pitchFamily="18" charset="0"/>
              </a:rPr>
              <a:t> because the classes are mutually exclusive (</a:t>
            </a:r>
            <a:r>
              <a:rPr lang="en-US" sz="2400" dirty="0" err="1" smtClean="0">
                <a:latin typeface="Times New Roman" pitchFamily="18" charset="0"/>
                <a:cs typeface="Times New Roman" pitchFamily="18" charset="0"/>
              </a:rPr>
              <a:t>i.e</a:t>
            </a:r>
            <a:r>
              <a:rPr lang="en-US" sz="2400" dirty="0" smtClean="0">
                <a:latin typeface="Times New Roman" pitchFamily="18" charset="0"/>
                <a:cs typeface="Times New Roman" pitchFamily="18" charset="0"/>
              </a:rPr>
              <a:t>) each image belongs exactly to one class. The optimizer function used in the model is Adam optimizer</a:t>
            </a:r>
            <a:r>
              <a:rPr lang="en-US" dirty="0" smtClean="0"/>
              <a:t>.</a:t>
            </a:r>
          </a:p>
          <a:p>
            <a:pPr>
              <a:buNone/>
            </a:pPr>
            <a:endParaRPr lang="en-US" dirty="0"/>
          </a:p>
        </p:txBody>
      </p:sp>
      <p:sp>
        <p:nvSpPr>
          <p:cNvPr id="5" name="TextBox 4"/>
          <p:cNvSpPr txBox="1"/>
          <p:nvPr/>
        </p:nvSpPr>
        <p:spPr>
          <a:xfrm>
            <a:off x="966651" y="209006"/>
            <a:ext cx="10319658" cy="584775"/>
          </a:xfrm>
          <a:prstGeom prst="rect">
            <a:avLst/>
          </a:prstGeom>
          <a:noFill/>
        </p:spPr>
        <p:txBody>
          <a:bodyPr wrap="square" rtlCol="0">
            <a:spAutoFit/>
          </a:bodyPr>
          <a:lstStyle/>
          <a:p>
            <a:r>
              <a:rPr lang="en-US" sz="3200" b="1" dirty="0" smtClean="0">
                <a:solidFill>
                  <a:schemeClr val="accent4">
                    <a:lumMod val="75000"/>
                  </a:schemeClr>
                </a:solidFill>
                <a:latin typeface="Times New Roman" pitchFamily="18" charset="0"/>
                <a:cs typeface="Times New Roman" pitchFamily="18" charset="0"/>
              </a:rPr>
              <a:t>ALGORITHM </a:t>
            </a:r>
            <a:endParaRPr lang="en-US" sz="3200" b="1" dirty="0">
              <a:solidFill>
                <a:schemeClr val="accent4">
                  <a:lumMod val="75000"/>
                </a:schemeClr>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2"/>
          <a:srcRect/>
          <a:stretch>
            <a:fillRect/>
          </a:stretch>
        </p:blipFill>
        <p:spPr bwMode="auto">
          <a:xfrm>
            <a:off x="483326" y="3958046"/>
            <a:ext cx="10763794" cy="2664822"/>
          </a:xfrm>
          <a:prstGeom prst="rect">
            <a:avLst/>
          </a:prstGeom>
          <a:noFill/>
          <a:ln w="9525">
            <a:noFill/>
            <a:miter lim="800000"/>
            <a:headEnd/>
            <a:tailEnd/>
          </a:ln>
          <a:effectLst/>
        </p:spPr>
      </p:pic>
      <p:sp>
        <p:nvSpPr>
          <p:cNvPr id="3" name="TextBox 2"/>
          <p:cNvSpPr txBox="1"/>
          <p:nvPr/>
        </p:nvSpPr>
        <p:spPr>
          <a:xfrm>
            <a:off x="666206" y="705393"/>
            <a:ext cx="10032275" cy="3323987"/>
          </a:xfrm>
          <a:prstGeom prst="rect">
            <a:avLst/>
          </a:prstGeom>
          <a:noFill/>
        </p:spPr>
        <p:txBody>
          <a:bodyPr wrap="square" rtlCol="0">
            <a:spAutoFit/>
          </a:bodyPr>
          <a:lstStyle/>
          <a:p>
            <a:r>
              <a:rPr lang="en-US" b="1" dirty="0" smtClean="0">
                <a:latin typeface="Times New Roman" pitchFamily="18" charset="0"/>
                <a:cs typeface="Times New Roman" pitchFamily="18" charset="0"/>
              </a:rPr>
              <a:t>UNIT TESTING </a:t>
            </a:r>
            <a:endParaRPr lang="en-US" sz="1600" b="1" i="1" dirty="0" smtClean="0">
              <a:latin typeface="Times New Roman" pitchFamily="18" charset="0"/>
              <a:cs typeface="Times New Roman" pitchFamily="18" charset="0"/>
            </a:endParaRPr>
          </a:p>
          <a:p>
            <a:r>
              <a:rPr lang="en-US" sz="1600" b="1" i="1" dirty="0" smtClean="0">
                <a:latin typeface="Times New Roman" pitchFamily="18" charset="0"/>
                <a:cs typeface="Times New Roman" pitchFamily="18" charset="0"/>
              </a:rPr>
              <a:t>Test strategy and approach</a:t>
            </a:r>
            <a:endParaRPr lang="en-US" sz="1600" dirty="0" smtClean="0">
              <a:latin typeface="Times New Roman" pitchFamily="18" charset="0"/>
              <a:cs typeface="Times New Roman" pitchFamily="18" charset="0"/>
            </a:endParaRPr>
          </a:p>
          <a:p>
            <a:r>
              <a:rPr lang="en-US" sz="1600" dirty="0" smtClean="0">
                <a:latin typeface="Times New Roman" pitchFamily="18" charset="0"/>
                <a:cs typeface="Times New Roman" pitchFamily="18" charset="0"/>
              </a:rPr>
              <a:t>Field testing will be performed manually and functional tests will be written in detail.</a:t>
            </a:r>
          </a:p>
          <a:p>
            <a:r>
              <a:rPr lang="en-US" sz="1600" dirty="0" smtClean="0">
                <a:latin typeface="Times New Roman" pitchFamily="18" charset="0"/>
                <a:cs typeface="Times New Roman" pitchFamily="18" charset="0"/>
              </a:rPr>
              <a:t> </a:t>
            </a:r>
          </a:p>
          <a:p>
            <a:r>
              <a:rPr lang="en-US" sz="1600" b="1" dirty="0" smtClean="0">
                <a:latin typeface="Times New Roman" pitchFamily="18" charset="0"/>
                <a:cs typeface="Times New Roman" pitchFamily="18" charset="0"/>
              </a:rPr>
              <a:t>Test objectives</a:t>
            </a:r>
            <a:endParaRPr lang="en-US" sz="1600" dirty="0" smtClean="0">
              <a:latin typeface="Times New Roman" pitchFamily="18" charset="0"/>
              <a:cs typeface="Times New Roman" pitchFamily="18" charset="0"/>
            </a:endParaRPr>
          </a:p>
          <a:p>
            <a:pPr lvl="0" fontAlgn="base"/>
            <a:r>
              <a:rPr lang="en-US" sz="1600" dirty="0" smtClean="0">
                <a:latin typeface="Times New Roman" pitchFamily="18" charset="0"/>
                <a:cs typeface="Times New Roman" pitchFamily="18" charset="0"/>
              </a:rPr>
              <a:t>All field entries must work properly.</a:t>
            </a:r>
          </a:p>
          <a:p>
            <a:pPr lvl="0" fontAlgn="base"/>
            <a:r>
              <a:rPr lang="en-US" sz="1600" dirty="0" smtClean="0">
                <a:latin typeface="Times New Roman" pitchFamily="18" charset="0"/>
                <a:cs typeface="Times New Roman" pitchFamily="18" charset="0"/>
              </a:rPr>
              <a:t>Pages must be activated from the identified link.</a:t>
            </a:r>
          </a:p>
          <a:p>
            <a:pPr lvl="0" fontAlgn="base"/>
            <a:r>
              <a:rPr lang="en-US" sz="1600" dirty="0" smtClean="0">
                <a:latin typeface="Times New Roman" pitchFamily="18" charset="0"/>
                <a:cs typeface="Times New Roman" pitchFamily="18" charset="0"/>
              </a:rPr>
              <a:t>The entry screen, messages and responses must not be delayed.</a:t>
            </a:r>
          </a:p>
          <a:p>
            <a:r>
              <a:rPr lang="en-US" sz="1600" dirty="0" smtClean="0">
                <a:latin typeface="Times New Roman" pitchFamily="18" charset="0"/>
                <a:cs typeface="Times New Roman" pitchFamily="18" charset="0"/>
              </a:rPr>
              <a:t> </a:t>
            </a:r>
          </a:p>
          <a:p>
            <a:r>
              <a:rPr lang="en-US" sz="1600" b="1" dirty="0" smtClean="0">
                <a:latin typeface="Times New Roman" pitchFamily="18" charset="0"/>
                <a:cs typeface="Times New Roman" pitchFamily="18" charset="0"/>
              </a:rPr>
              <a:t>Features to be tested</a:t>
            </a:r>
            <a:endParaRPr lang="en-US" sz="1600" dirty="0" smtClean="0">
              <a:latin typeface="Times New Roman" pitchFamily="18" charset="0"/>
              <a:cs typeface="Times New Roman" pitchFamily="18" charset="0"/>
            </a:endParaRPr>
          </a:p>
          <a:p>
            <a:pPr lvl="0" fontAlgn="base"/>
            <a:r>
              <a:rPr lang="en-US" sz="1600" dirty="0" smtClean="0">
                <a:latin typeface="Times New Roman" pitchFamily="18" charset="0"/>
                <a:cs typeface="Times New Roman" pitchFamily="18" charset="0"/>
              </a:rPr>
              <a:t>Verify that the entries are of the correct format</a:t>
            </a:r>
          </a:p>
          <a:p>
            <a:pPr lvl="0" fontAlgn="base"/>
            <a:r>
              <a:rPr lang="en-US" sz="1600" dirty="0" smtClean="0">
                <a:latin typeface="Times New Roman" pitchFamily="18" charset="0"/>
                <a:cs typeface="Times New Roman" pitchFamily="18" charset="0"/>
              </a:rPr>
              <a:t>No duplicate entries should be allowed</a:t>
            </a:r>
          </a:p>
          <a:p>
            <a:r>
              <a:rPr lang="en-US" sz="1600" dirty="0" smtClean="0">
                <a:latin typeface="Times New Roman" pitchFamily="18" charset="0"/>
                <a:cs typeface="Times New Roman" pitchFamily="18" charset="0"/>
              </a:rPr>
              <a:t>All links should take the user to the correct page</a:t>
            </a:r>
            <a:endParaRPr lang="en-US" sz="1600" dirty="0">
              <a:latin typeface="Times New Roman" pitchFamily="18" charset="0"/>
              <a:cs typeface="Times New Roman" pitchFamily="18" charset="0"/>
            </a:endParaRPr>
          </a:p>
        </p:txBody>
      </p:sp>
      <p:sp>
        <p:nvSpPr>
          <p:cNvPr id="5" name="Title 2"/>
          <p:cNvSpPr>
            <a:spLocks noGrp="1"/>
          </p:cNvSpPr>
          <p:nvPr>
            <p:ph type="title"/>
          </p:nvPr>
        </p:nvSpPr>
        <p:spPr>
          <a:xfrm>
            <a:off x="609600" y="274638"/>
            <a:ext cx="10972800" cy="718139"/>
          </a:xfrm>
        </p:spPr>
        <p:txBody>
          <a:bodyPr>
            <a:normAutofit fontScale="90000"/>
          </a:bodyPr>
          <a:lstStyle/>
          <a:p>
            <a:r>
              <a:rPr lang="en-US" sz="2800" dirty="0" smtClean="0">
                <a:latin typeface="Times New Roman" pitchFamily="18" charset="0"/>
                <a:cs typeface="Times New Roman" pitchFamily="18" charset="0"/>
              </a:rPr>
              <a:t>TESTING/ PERFORMANCE EVALUATION/ RESULTS</a:t>
            </a:r>
            <a:br>
              <a:rPr lang="en-US" sz="2800" dirty="0" smtClean="0">
                <a:latin typeface="Times New Roman" pitchFamily="18" charset="0"/>
                <a:cs typeface="Times New Roman" pitchFamily="18" charset="0"/>
              </a:rPr>
            </a:br>
            <a:endParaRPr lang="en-US" sz="28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Grp="1" noChangeAspect="1" noChangeArrowheads="1"/>
          </p:cNvPicPr>
          <p:nvPr>
            <p:ph idx="1"/>
          </p:nvPr>
        </p:nvPicPr>
        <p:blipFill>
          <a:blip r:embed="rId2"/>
          <a:srcRect/>
          <a:stretch>
            <a:fillRect/>
          </a:stretch>
        </p:blipFill>
        <p:spPr bwMode="auto">
          <a:xfrm>
            <a:off x="666206" y="2194559"/>
            <a:ext cx="10633165" cy="4062549"/>
          </a:xfrm>
          <a:prstGeom prst="rect">
            <a:avLst/>
          </a:prstGeom>
          <a:noFill/>
          <a:ln w="9525">
            <a:noFill/>
            <a:miter lim="800000"/>
            <a:headEnd/>
            <a:tailEnd/>
          </a:ln>
          <a:effectLst/>
        </p:spPr>
      </p:pic>
      <p:sp>
        <p:nvSpPr>
          <p:cNvPr id="3" name="TextBox 2"/>
          <p:cNvSpPr txBox="1"/>
          <p:nvPr/>
        </p:nvSpPr>
        <p:spPr>
          <a:xfrm>
            <a:off x="836023" y="313509"/>
            <a:ext cx="10724606" cy="1569660"/>
          </a:xfrm>
          <a:prstGeom prst="rect">
            <a:avLst/>
          </a:prstGeom>
          <a:noFill/>
        </p:spPr>
        <p:txBody>
          <a:bodyPr wrap="square" rtlCol="0">
            <a:spAutoFit/>
          </a:bodyPr>
          <a:lstStyle/>
          <a:p>
            <a:r>
              <a:rPr lang="en-US" sz="1600" b="1" dirty="0" smtClean="0">
                <a:latin typeface="Times New Roman" pitchFamily="18" charset="0"/>
                <a:cs typeface="Times New Roman" pitchFamily="18" charset="0"/>
              </a:rPr>
              <a:t>INTEGRATION TESTING </a:t>
            </a:r>
          </a:p>
          <a:p>
            <a:r>
              <a:rPr lang="en-US" sz="1600" dirty="0" smtClean="0">
                <a:latin typeface="Times New Roman" pitchFamily="18" charset="0"/>
                <a:cs typeface="Times New Roman" pitchFamily="18" charset="0"/>
              </a:rPr>
              <a:t> </a:t>
            </a:r>
          </a:p>
          <a:p>
            <a:r>
              <a:rPr lang="en-US" sz="1600" dirty="0" smtClean="0">
                <a:latin typeface="Times New Roman" pitchFamily="18" charset="0"/>
                <a:cs typeface="Times New Roman" pitchFamily="18" charset="0"/>
              </a:rPr>
              <a:t>Integration tests are designed to test integrated software components to determine if they actually run as one program.  Testing I</a:t>
            </a:r>
          </a:p>
          <a:p>
            <a:r>
              <a:rPr lang="en-US" sz="1600" dirty="0" smtClean="0">
                <a:latin typeface="Times New Roman" pitchFamily="18" charset="0"/>
                <a:cs typeface="Times New Roman" pitchFamily="18" charset="0"/>
              </a:rPr>
              <a:t>is event driven and is more concerned with the basic outcome of screens or fields. Integration tests demonstrate that although the components were individually satisfied, as shown by successfully unit testing, the combination of components is correct and consistent. Integration testing is specifically aimed at   exposing the problems that arise from the combination of components</a:t>
            </a:r>
            <a:endParaRPr lang="en-US" sz="16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PERFORMANCE REPORT </a:t>
            </a:r>
            <a:endParaRPr lang="en-US" dirty="0"/>
          </a:p>
        </p:txBody>
      </p:sp>
      <p:pic>
        <p:nvPicPr>
          <p:cNvPr id="65538" name="Picture 2"/>
          <p:cNvPicPr>
            <a:picLocks noGrp="1" noChangeAspect="1" noChangeArrowheads="1"/>
          </p:cNvPicPr>
          <p:nvPr>
            <p:ph idx="1"/>
          </p:nvPr>
        </p:nvPicPr>
        <p:blipFill>
          <a:blip r:embed="rId2"/>
          <a:srcRect/>
          <a:stretch>
            <a:fillRect/>
          </a:stretch>
        </p:blipFill>
        <p:spPr bwMode="auto">
          <a:xfrm>
            <a:off x="678441" y="2318234"/>
            <a:ext cx="10843000" cy="2667129"/>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914396" y="1267097"/>
          <a:ext cx="10358848" cy="4674154"/>
        </p:xfrm>
        <a:graphic>
          <a:graphicData uri="http://schemas.openxmlformats.org/drawingml/2006/table">
            <a:tbl>
              <a:tblPr firstRow="1" bandRow="1">
                <a:tableStyleId>{5C22544A-7EE6-4342-B048-85BDC9FD1C3A}</a:tableStyleId>
              </a:tblPr>
              <a:tblGrid>
                <a:gridCol w="326575">
                  <a:extLst>
                    <a:ext uri="{9D8B030D-6E8A-4147-A177-3AD203B41FA5}">
                      <a16:colId xmlns:a16="http://schemas.microsoft.com/office/drawing/2014/main" xmlns="" val="20000"/>
                    </a:ext>
                  </a:extLst>
                </a:gridCol>
                <a:gridCol w="1436915">
                  <a:extLst>
                    <a:ext uri="{9D8B030D-6E8A-4147-A177-3AD203B41FA5}">
                      <a16:colId xmlns:a16="http://schemas.microsoft.com/office/drawing/2014/main" xmlns="" val="20001"/>
                    </a:ext>
                  </a:extLst>
                </a:gridCol>
                <a:gridCol w="1567543">
                  <a:extLst>
                    <a:ext uri="{9D8B030D-6E8A-4147-A177-3AD203B41FA5}">
                      <a16:colId xmlns:a16="http://schemas.microsoft.com/office/drawing/2014/main" xmlns="" val="20002"/>
                    </a:ext>
                  </a:extLst>
                </a:gridCol>
                <a:gridCol w="1214845"/>
                <a:gridCol w="1391513">
                  <a:extLst>
                    <a:ext uri="{9D8B030D-6E8A-4147-A177-3AD203B41FA5}">
                      <a16:colId xmlns:a16="http://schemas.microsoft.com/office/drawing/2014/main" xmlns="" val="20003"/>
                    </a:ext>
                  </a:extLst>
                </a:gridCol>
                <a:gridCol w="4421457">
                  <a:extLst>
                    <a:ext uri="{9D8B030D-6E8A-4147-A177-3AD203B41FA5}">
                      <a16:colId xmlns:a16="http://schemas.microsoft.com/office/drawing/2014/main" xmlns="" val="20004"/>
                    </a:ext>
                  </a:extLst>
                </a:gridCol>
              </a:tblGrid>
              <a:tr h="407298">
                <a:tc>
                  <a:txBody>
                    <a:bodyPr/>
                    <a:lstStyle/>
                    <a:p>
                      <a:r>
                        <a:rPr lang="en-US" sz="1400" dirty="0">
                          <a:latin typeface="Times New Roman" pitchFamily="18" charset="0"/>
                          <a:cs typeface="Times New Roman" pitchFamily="18" charset="0"/>
                        </a:rPr>
                        <a:t>SNO </a:t>
                      </a:r>
                    </a:p>
                  </a:txBody>
                  <a:tcPr/>
                </a:tc>
                <a:tc>
                  <a:txBody>
                    <a:bodyPr/>
                    <a:lstStyle/>
                    <a:p>
                      <a:r>
                        <a:rPr lang="en-US" sz="1400" dirty="0">
                          <a:latin typeface="Times New Roman" pitchFamily="18" charset="0"/>
                          <a:cs typeface="Times New Roman" pitchFamily="18" charset="0"/>
                        </a:rPr>
                        <a:t>TITLE</a:t>
                      </a:r>
                    </a:p>
                  </a:txBody>
                  <a:tcPr/>
                </a:tc>
                <a:tc>
                  <a:txBody>
                    <a:bodyPr/>
                    <a:lstStyle/>
                    <a:p>
                      <a:r>
                        <a:rPr lang="en-US" sz="1400" dirty="0" smtClean="0">
                          <a:latin typeface="Times New Roman" pitchFamily="18" charset="0"/>
                          <a:cs typeface="Times New Roman" pitchFamily="18" charset="0"/>
                        </a:rPr>
                        <a:t>PUBLICATION</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YEAR</a:t>
                      </a:r>
                      <a:endParaRPr lang="en-US" sz="1400" dirty="0">
                        <a:latin typeface="Times New Roman" pitchFamily="18" charset="0"/>
                        <a:cs typeface="Times New Roman" pitchFamily="18" charset="0"/>
                      </a:endParaRPr>
                    </a:p>
                  </a:txBody>
                  <a:tcPr/>
                </a:tc>
                <a:tc>
                  <a:txBody>
                    <a:bodyPr/>
                    <a:lstStyle/>
                    <a:p>
                      <a:r>
                        <a:rPr lang="en-US" sz="1400" dirty="0">
                          <a:latin typeface="Times New Roman" pitchFamily="18" charset="0"/>
                          <a:cs typeface="Times New Roman" pitchFamily="18" charset="0"/>
                        </a:rPr>
                        <a:t>AUTHOR</a:t>
                      </a:r>
                    </a:p>
                  </a:txBody>
                  <a:tcPr/>
                </a:tc>
                <a:tc>
                  <a:txBody>
                    <a:bodyPr/>
                    <a:lstStyle/>
                    <a:p>
                      <a:r>
                        <a:rPr lang="en-US" sz="1400" dirty="0">
                          <a:latin typeface="Times New Roman" pitchFamily="18" charset="0"/>
                          <a:cs typeface="Times New Roman" pitchFamily="18" charset="0"/>
                        </a:rPr>
                        <a:t>INFERENCE</a:t>
                      </a:r>
                    </a:p>
                  </a:txBody>
                  <a:tcPr/>
                </a:tc>
                <a:extLst>
                  <a:ext uri="{0D108BD9-81ED-4DB2-BD59-A6C34878D82A}">
                    <a16:rowId xmlns:a16="http://schemas.microsoft.com/office/drawing/2014/main" xmlns="" val="10000"/>
                  </a:ext>
                </a:extLst>
              </a:tr>
              <a:tr h="3942634">
                <a:tc>
                  <a:txBody>
                    <a:bodyPr/>
                    <a:lstStyle/>
                    <a:p>
                      <a:r>
                        <a:rPr lang="en-US" sz="1400" dirty="0">
                          <a:latin typeface="Times New Roman" pitchFamily="18" charset="0"/>
                          <a:cs typeface="Times New Roman" pitchFamily="18" charset="0"/>
                        </a:rPr>
                        <a:t>1</a:t>
                      </a:r>
                    </a:p>
                  </a:txBody>
                  <a:tcPr/>
                </a:tc>
                <a:tc>
                  <a:txBody>
                    <a:bodyPr/>
                    <a:lstStyle/>
                    <a:p>
                      <a:r>
                        <a:rPr kumimoji="0" lang="en-US" sz="1400" b="1" kern="1200" baseline="0" dirty="0">
                          <a:solidFill>
                            <a:schemeClr val="dk1"/>
                          </a:solidFill>
                          <a:latin typeface="Times New Roman" pitchFamily="18" charset="0"/>
                          <a:ea typeface="+mn-ea"/>
                          <a:cs typeface="Times New Roman" pitchFamily="18" charset="0"/>
                        </a:rPr>
                        <a:t>Transfer Learning with Deep </a:t>
                      </a:r>
                      <a:r>
                        <a:rPr kumimoji="0" lang="en-US" sz="1400" b="1" kern="1200" baseline="0" dirty="0" err="1">
                          <a:solidFill>
                            <a:schemeClr val="dk1"/>
                          </a:solidFill>
                          <a:latin typeface="Times New Roman" pitchFamily="18" charset="0"/>
                          <a:ea typeface="+mn-ea"/>
                          <a:cs typeface="Times New Roman" pitchFamily="18" charset="0"/>
                        </a:rPr>
                        <a:t>Convolutional</a:t>
                      </a:r>
                      <a:r>
                        <a:rPr kumimoji="0" lang="en-US" sz="1400" b="1" kern="1200" baseline="0" dirty="0">
                          <a:solidFill>
                            <a:schemeClr val="dk1"/>
                          </a:solidFill>
                          <a:latin typeface="Times New Roman" pitchFamily="18" charset="0"/>
                          <a:ea typeface="+mn-ea"/>
                          <a:cs typeface="Times New Roman" pitchFamily="18" charset="0"/>
                        </a:rPr>
                        <a:t> Neural</a:t>
                      </a:r>
                    </a:p>
                    <a:p>
                      <a:r>
                        <a:rPr kumimoji="0" lang="en-US" sz="1400" b="1" kern="1200" baseline="0" dirty="0">
                          <a:solidFill>
                            <a:schemeClr val="dk1"/>
                          </a:solidFill>
                          <a:latin typeface="Times New Roman" pitchFamily="18" charset="0"/>
                          <a:ea typeface="+mn-ea"/>
                          <a:cs typeface="Times New Roman" pitchFamily="18" charset="0"/>
                        </a:rPr>
                        <a:t>Network (CNN) for Pneumonia Detection Using</a:t>
                      </a:r>
                    </a:p>
                    <a:p>
                      <a:r>
                        <a:rPr kumimoji="0" lang="en-US" sz="1400" b="1" kern="1200" baseline="0" dirty="0">
                          <a:solidFill>
                            <a:schemeClr val="dk1"/>
                          </a:solidFill>
                          <a:latin typeface="Times New Roman" pitchFamily="18" charset="0"/>
                          <a:ea typeface="+mn-ea"/>
                          <a:cs typeface="Times New Roman" pitchFamily="18" charset="0"/>
                        </a:rPr>
                        <a:t>Chest X-ray</a:t>
                      </a:r>
                      <a:endParaRPr lang="en-US" sz="1400" dirty="0">
                        <a:latin typeface="Times New Roman" pitchFamily="18" charset="0"/>
                        <a:cs typeface="Times New Roman" pitchFamily="18" charset="0"/>
                      </a:endParaRPr>
                    </a:p>
                  </a:txBody>
                  <a:tcPr/>
                </a:tc>
                <a:tc>
                  <a:txBody>
                    <a:bodyPr/>
                    <a:lstStyle/>
                    <a:p>
                      <a:r>
                        <a:rPr lang="en-US" sz="1400" dirty="0">
                          <a:latin typeface="Times New Roman" pitchFamily="18" charset="0"/>
                          <a:cs typeface="Times New Roman" pitchFamily="18" charset="0"/>
                        </a:rPr>
                        <a:t>MDPI APPLIED </a:t>
                      </a:r>
                      <a:r>
                        <a:rPr lang="en-US" sz="1400" dirty="0" smtClean="0">
                          <a:latin typeface="Times New Roman" pitchFamily="18" charset="0"/>
                          <a:cs typeface="Times New Roman" pitchFamily="18" charset="0"/>
                        </a:rPr>
                        <a:t>SCIENCE</a:t>
                      </a:r>
                    </a:p>
                    <a:p>
                      <a:r>
                        <a:rPr lang="en-US" sz="1400" dirty="0" smtClean="0">
                          <a:latin typeface="Times New Roman" pitchFamily="18" charset="0"/>
                          <a:cs typeface="Times New Roman" pitchFamily="18" charset="0"/>
                        </a:rPr>
                        <a:t>VOL 9 ISSUE 9</a:t>
                      </a:r>
                      <a:endParaRPr lang="en-US" sz="1400" dirty="0">
                        <a:latin typeface="Times New Roman" pitchFamily="18" charset="0"/>
                        <a:cs typeface="Times New Roman" pitchFamily="18" charset="0"/>
                      </a:endParaRPr>
                    </a:p>
                  </a:txBody>
                  <a:tcPr/>
                </a:tc>
                <a:tc>
                  <a:txBody>
                    <a:bodyPr/>
                    <a:lstStyle/>
                    <a:p>
                      <a:r>
                        <a:rPr kumimoji="0" lang="en-US" sz="1400" kern="1200" baseline="0" dirty="0" smtClean="0">
                          <a:solidFill>
                            <a:schemeClr val="dk1"/>
                          </a:solidFill>
                          <a:latin typeface="Times New Roman" pitchFamily="18" charset="0"/>
                          <a:ea typeface="+mn-ea"/>
                          <a:cs typeface="Times New Roman" pitchFamily="18" charset="0"/>
                        </a:rPr>
                        <a:t>May 2020</a:t>
                      </a:r>
                      <a:endParaRPr lang="en-US" sz="1400" dirty="0">
                        <a:latin typeface="Times New Roman" pitchFamily="18" charset="0"/>
                        <a:cs typeface="Times New Roman" pitchFamily="18" charset="0"/>
                      </a:endParaRPr>
                    </a:p>
                  </a:txBody>
                  <a:tcPr/>
                </a:tc>
                <a:tc>
                  <a:txBody>
                    <a:bodyPr/>
                    <a:lstStyle/>
                    <a:p>
                      <a:r>
                        <a:rPr kumimoji="0" lang="en-US" sz="1400" b="0" kern="1200" baseline="0" dirty="0" err="1">
                          <a:solidFill>
                            <a:schemeClr val="dk1"/>
                          </a:solidFill>
                          <a:latin typeface="Times New Roman" pitchFamily="18" charset="0"/>
                          <a:ea typeface="+mn-ea"/>
                          <a:cs typeface="Times New Roman" pitchFamily="18" charset="0"/>
                        </a:rPr>
                        <a:t>Tawsifur</a:t>
                      </a:r>
                      <a:r>
                        <a:rPr kumimoji="0" lang="en-US" sz="1400" b="0" kern="1200" baseline="0" dirty="0">
                          <a:solidFill>
                            <a:schemeClr val="dk1"/>
                          </a:solidFill>
                          <a:latin typeface="Times New Roman" pitchFamily="18" charset="0"/>
                          <a:ea typeface="+mn-ea"/>
                          <a:cs typeface="Times New Roman" pitchFamily="18" charset="0"/>
                        </a:rPr>
                        <a:t> R </a:t>
                      </a:r>
                    </a:p>
                    <a:p>
                      <a:endParaRPr kumimoji="0" lang="en-US" sz="1400" b="0" kern="1200" baseline="0" dirty="0">
                        <a:solidFill>
                          <a:schemeClr val="dk1"/>
                        </a:solidFill>
                        <a:latin typeface="Times New Roman" pitchFamily="18" charset="0"/>
                        <a:ea typeface="+mn-ea"/>
                        <a:cs typeface="Times New Roman" pitchFamily="18" charset="0"/>
                      </a:endParaRPr>
                    </a:p>
                    <a:p>
                      <a:r>
                        <a:rPr kumimoji="0" lang="en-US" sz="1400" b="0" kern="1200" baseline="0" dirty="0">
                          <a:solidFill>
                            <a:schemeClr val="dk1"/>
                          </a:solidFill>
                          <a:latin typeface="Times New Roman" pitchFamily="18" charset="0"/>
                          <a:ea typeface="+mn-ea"/>
                          <a:cs typeface="Times New Roman" pitchFamily="18" charset="0"/>
                        </a:rPr>
                        <a:t>Muhammad E. H. </a:t>
                      </a:r>
                      <a:r>
                        <a:rPr kumimoji="0" lang="en-US" sz="1400" b="0" kern="1200" baseline="0" dirty="0" err="1">
                          <a:solidFill>
                            <a:schemeClr val="dk1"/>
                          </a:solidFill>
                          <a:latin typeface="Times New Roman" pitchFamily="18" charset="0"/>
                          <a:ea typeface="+mn-ea"/>
                          <a:cs typeface="Times New Roman" pitchFamily="18" charset="0"/>
                        </a:rPr>
                        <a:t>Chowdhuryahman</a:t>
                      </a:r>
                      <a:r>
                        <a:rPr kumimoji="0" lang="en-US" sz="1400" b="0" kern="1200" baseline="0" dirty="0">
                          <a:solidFill>
                            <a:schemeClr val="dk1"/>
                          </a:solidFill>
                          <a:latin typeface="Times New Roman" pitchFamily="18" charset="0"/>
                          <a:ea typeface="+mn-ea"/>
                          <a:cs typeface="Times New Roman" pitchFamily="18" charset="0"/>
                        </a:rPr>
                        <a:t> </a:t>
                      </a:r>
                    </a:p>
                    <a:p>
                      <a:endParaRPr lang="en-US" sz="1400" b="0" dirty="0">
                        <a:latin typeface="Times New Roman" pitchFamily="18" charset="0"/>
                        <a:cs typeface="Times New Roman" pitchFamily="18" charset="0"/>
                      </a:endParaRPr>
                    </a:p>
                    <a:p>
                      <a:r>
                        <a:rPr kumimoji="0" lang="en-US" sz="1400" b="0" kern="1200" baseline="0" dirty="0" err="1">
                          <a:solidFill>
                            <a:schemeClr val="dk1"/>
                          </a:solidFill>
                          <a:latin typeface="Times New Roman" pitchFamily="18" charset="0"/>
                          <a:ea typeface="+mn-ea"/>
                          <a:cs typeface="Times New Roman" pitchFamily="18" charset="0"/>
                        </a:rPr>
                        <a:t>Amith</a:t>
                      </a:r>
                      <a:r>
                        <a:rPr kumimoji="0" lang="en-US" sz="1400" b="0" kern="1200" baseline="0" dirty="0">
                          <a:solidFill>
                            <a:schemeClr val="dk1"/>
                          </a:solidFill>
                          <a:latin typeface="Times New Roman" pitchFamily="18" charset="0"/>
                          <a:ea typeface="+mn-ea"/>
                          <a:cs typeface="Times New Roman" pitchFamily="18" charset="0"/>
                        </a:rPr>
                        <a:t> </a:t>
                      </a:r>
                      <a:r>
                        <a:rPr kumimoji="0" lang="en-US" sz="1400" b="0" kern="1200" baseline="0" dirty="0" err="1">
                          <a:solidFill>
                            <a:schemeClr val="dk1"/>
                          </a:solidFill>
                          <a:latin typeface="Times New Roman" pitchFamily="18" charset="0"/>
                          <a:ea typeface="+mn-ea"/>
                          <a:cs typeface="Times New Roman" pitchFamily="18" charset="0"/>
                        </a:rPr>
                        <a:t>Khandakar</a:t>
                      </a:r>
                      <a:endParaRPr lang="en-US" sz="1400" b="0" dirty="0">
                        <a:latin typeface="Times New Roman" pitchFamily="18" charset="0"/>
                        <a:cs typeface="Times New Roman" pitchFamily="18" charset="0"/>
                      </a:endParaRPr>
                    </a:p>
                  </a:txBody>
                  <a:tcPr/>
                </a:tc>
                <a:tc>
                  <a:txBody>
                    <a:bodyPr/>
                    <a:lstStyle/>
                    <a:p>
                      <a:pPr>
                        <a:buFont typeface="Arial" pitchFamily="34" charset="0"/>
                        <a:buChar char="•"/>
                      </a:pPr>
                      <a:r>
                        <a:rPr kumimoji="0" lang="en-US" sz="1400" kern="1200" baseline="0" dirty="0">
                          <a:solidFill>
                            <a:schemeClr val="dk1"/>
                          </a:solidFill>
                          <a:latin typeface="Times New Roman" pitchFamily="18" charset="0"/>
                          <a:ea typeface="+mn-ea"/>
                          <a:cs typeface="Times New Roman" pitchFamily="18" charset="0"/>
                        </a:rPr>
                        <a:t>Pneumonia is a life-threatening disease, which occurs in the lungs caused by either </a:t>
                      </a:r>
                      <a:r>
                        <a:rPr kumimoji="0" lang="en-US" sz="1400" kern="1200" baseline="0" dirty="0" smtClean="0">
                          <a:solidFill>
                            <a:schemeClr val="dk1"/>
                          </a:solidFill>
                          <a:latin typeface="Times New Roman" pitchFamily="18" charset="0"/>
                          <a:ea typeface="+mn-ea"/>
                          <a:cs typeface="Times New Roman" pitchFamily="18" charset="0"/>
                        </a:rPr>
                        <a:t>bacterial or </a:t>
                      </a:r>
                      <a:r>
                        <a:rPr kumimoji="0" lang="en-US" sz="1400" kern="1200" baseline="0" dirty="0">
                          <a:solidFill>
                            <a:schemeClr val="dk1"/>
                          </a:solidFill>
                          <a:latin typeface="Times New Roman" pitchFamily="18" charset="0"/>
                          <a:ea typeface="+mn-ea"/>
                          <a:cs typeface="Times New Roman" pitchFamily="18" charset="0"/>
                        </a:rPr>
                        <a:t>viral infection. </a:t>
                      </a:r>
                      <a:endParaRPr kumimoji="0" lang="en-US" sz="1400" kern="1200" baseline="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kern="1200" baseline="0" dirty="0" smtClean="0">
                          <a:solidFill>
                            <a:schemeClr val="dk1"/>
                          </a:solidFill>
                          <a:latin typeface="Times New Roman" pitchFamily="18" charset="0"/>
                          <a:ea typeface="+mn-ea"/>
                          <a:cs typeface="Times New Roman" pitchFamily="18" charset="0"/>
                        </a:rPr>
                        <a:t>It </a:t>
                      </a:r>
                      <a:r>
                        <a:rPr kumimoji="0" lang="en-US" sz="1400" kern="1200" baseline="0" dirty="0">
                          <a:solidFill>
                            <a:schemeClr val="dk1"/>
                          </a:solidFill>
                          <a:latin typeface="Times New Roman" pitchFamily="18" charset="0"/>
                          <a:ea typeface="+mn-ea"/>
                          <a:cs typeface="Times New Roman" pitchFamily="18" charset="0"/>
                        </a:rPr>
                        <a:t>can be life-endangering if not acted upon at the right time and thus the </a:t>
                      </a:r>
                      <a:r>
                        <a:rPr kumimoji="0" lang="en-US" sz="1400" kern="1200" baseline="0" dirty="0" smtClean="0">
                          <a:solidFill>
                            <a:schemeClr val="dk1"/>
                          </a:solidFill>
                          <a:latin typeface="Times New Roman" pitchFamily="18" charset="0"/>
                          <a:ea typeface="+mn-ea"/>
                          <a:cs typeface="Times New Roman" pitchFamily="18" charset="0"/>
                        </a:rPr>
                        <a:t>early diagnosis </a:t>
                      </a:r>
                      <a:r>
                        <a:rPr kumimoji="0" lang="en-US" sz="1400" kern="1200" baseline="0" dirty="0">
                          <a:solidFill>
                            <a:schemeClr val="dk1"/>
                          </a:solidFill>
                          <a:latin typeface="Times New Roman" pitchFamily="18" charset="0"/>
                          <a:ea typeface="+mn-ea"/>
                          <a:cs typeface="Times New Roman" pitchFamily="18" charset="0"/>
                        </a:rPr>
                        <a:t>of pneumonia is vital. </a:t>
                      </a:r>
                      <a:endParaRPr kumimoji="0" lang="en-US" sz="1400" kern="1200" baseline="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kern="1200" baseline="0" dirty="0" smtClean="0">
                          <a:solidFill>
                            <a:schemeClr val="dk1"/>
                          </a:solidFill>
                          <a:latin typeface="Times New Roman" pitchFamily="18" charset="0"/>
                          <a:ea typeface="+mn-ea"/>
                          <a:cs typeface="Times New Roman" pitchFamily="18" charset="0"/>
                        </a:rPr>
                        <a:t>The </a:t>
                      </a:r>
                      <a:r>
                        <a:rPr kumimoji="0" lang="en-US" sz="1400" kern="1200" baseline="0" dirty="0">
                          <a:solidFill>
                            <a:schemeClr val="dk1"/>
                          </a:solidFill>
                          <a:latin typeface="Times New Roman" pitchFamily="18" charset="0"/>
                          <a:ea typeface="+mn-ea"/>
                          <a:cs typeface="Times New Roman" pitchFamily="18" charset="0"/>
                        </a:rPr>
                        <a:t>paper aims to automatically detect bacterial and viral </a:t>
                      </a:r>
                      <a:r>
                        <a:rPr kumimoji="0" lang="en-US" sz="1400" kern="1200" baseline="0" dirty="0" smtClean="0">
                          <a:solidFill>
                            <a:schemeClr val="dk1"/>
                          </a:solidFill>
                          <a:latin typeface="Times New Roman" pitchFamily="18" charset="0"/>
                          <a:ea typeface="+mn-ea"/>
                          <a:cs typeface="Times New Roman" pitchFamily="18" charset="0"/>
                        </a:rPr>
                        <a:t>pneumonia using </a:t>
                      </a:r>
                      <a:r>
                        <a:rPr kumimoji="0" lang="en-US" sz="1400" kern="1200" baseline="0" dirty="0">
                          <a:solidFill>
                            <a:schemeClr val="dk1"/>
                          </a:solidFill>
                          <a:latin typeface="Times New Roman" pitchFamily="18" charset="0"/>
                          <a:ea typeface="+mn-ea"/>
                          <a:cs typeface="Times New Roman" pitchFamily="18" charset="0"/>
                        </a:rPr>
                        <a:t>digital x-ray images. </a:t>
                      </a:r>
                      <a:endParaRPr kumimoji="0" lang="en-US" sz="1400" kern="1200" baseline="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kern="1200" baseline="0" dirty="0" smtClean="0">
                          <a:solidFill>
                            <a:schemeClr val="dk1"/>
                          </a:solidFill>
                          <a:latin typeface="Times New Roman" pitchFamily="18" charset="0"/>
                          <a:ea typeface="+mn-ea"/>
                          <a:cs typeface="Times New Roman" pitchFamily="18" charset="0"/>
                        </a:rPr>
                        <a:t>It </a:t>
                      </a:r>
                      <a:r>
                        <a:rPr kumimoji="0" lang="en-US" sz="1400" kern="1200" baseline="0" dirty="0">
                          <a:solidFill>
                            <a:schemeClr val="dk1"/>
                          </a:solidFill>
                          <a:latin typeface="Times New Roman" pitchFamily="18" charset="0"/>
                          <a:ea typeface="+mn-ea"/>
                          <a:cs typeface="Times New Roman" pitchFamily="18" charset="0"/>
                        </a:rPr>
                        <a:t>provides a detailed report on advances in accurate detection </a:t>
                      </a:r>
                      <a:r>
                        <a:rPr kumimoji="0" lang="en-US" sz="1400" kern="1200" baseline="0" dirty="0" smtClean="0">
                          <a:solidFill>
                            <a:schemeClr val="dk1"/>
                          </a:solidFill>
                          <a:latin typeface="Times New Roman" pitchFamily="18" charset="0"/>
                          <a:ea typeface="+mn-ea"/>
                          <a:cs typeface="Times New Roman" pitchFamily="18" charset="0"/>
                        </a:rPr>
                        <a:t>of pneumonia </a:t>
                      </a:r>
                      <a:r>
                        <a:rPr kumimoji="0" lang="en-US" sz="1400" kern="1200" baseline="0" dirty="0">
                          <a:solidFill>
                            <a:schemeClr val="dk1"/>
                          </a:solidFill>
                          <a:latin typeface="Times New Roman" pitchFamily="18" charset="0"/>
                          <a:ea typeface="+mn-ea"/>
                          <a:cs typeface="Times New Roman" pitchFamily="18" charset="0"/>
                        </a:rPr>
                        <a:t>and then presents the methodology adopted by the authors. </a:t>
                      </a:r>
                      <a:endParaRPr kumimoji="0" lang="en-US" sz="1400" kern="1200" baseline="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kern="1200" baseline="0" dirty="0" smtClean="0">
                          <a:solidFill>
                            <a:schemeClr val="dk1"/>
                          </a:solidFill>
                          <a:latin typeface="Times New Roman" pitchFamily="18" charset="0"/>
                          <a:ea typeface="+mn-ea"/>
                          <a:cs typeface="Times New Roman" pitchFamily="18" charset="0"/>
                        </a:rPr>
                        <a:t>Four </a:t>
                      </a:r>
                      <a:r>
                        <a:rPr kumimoji="0" lang="en-US" sz="1400" kern="1200" baseline="0" dirty="0" err="1">
                          <a:solidFill>
                            <a:schemeClr val="dk1"/>
                          </a:solidFill>
                          <a:latin typeface="Times New Roman" pitchFamily="18" charset="0"/>
                          <a:ea typeface="+mn-ea"/>
                          <a:cs typeface="Times New Roman" pitchFamily="18" charset="0"/>
                        </a:rPr>
                        <a:t>dierent</a:t>
                      </a:r>
                      <a:r>
                        <a:rPr kumimoji="0" lang="en-US" sz="1400" kern="1200" baseline="0" dirty="0">
                          <a:solidFill>
                            <a:schemeClr val="dk1"/>
                          </a:solidFill>
                          <a:latin typeface="Times New Roman" pitchFamily="18" charset="0"/>
                          <a:ea typeface="+mn-ea"/>
                          <a:cs typeface="Times New Roman" pitchFamily="18" charset="0"/>
                        </a:rPr>
                        <a:t> </a:t>
                      </a:r>
                      <a:r>
                        <a:rPr kumimoji="0" lang="en-US" sz="1400" kern="1200" baseline="0" dirty="0" smtClean="0">
                          <a:solidFill>
                            <a:schemeClr val="dk1"/>
                          </a:solidFill>
                          <a:latin typeface="Times New Roman" pitchFamily="18" charset="0"/>
                          <a:ea typeface="+mn-ea"/>
                          <a:cs typeface="Times New Roman" pitchFamily="18" charset="0"/>
                        </a:rPr>
                        <a:t>pre-trained deep </a:t>
                      </a:r>
                      <a:r>
                        <a:rPr kumimoji="0" lang="en-US" sz="1400" kern="1200" baseline="0" dirty="0" err="1">
                          <a:solidFill>
                            <a:schemeClr val="dk1"/>
                          </a:solidFill>
                          <a:latin typeface="Times New Roman" pitchFamily="18" charset="0"/>
                          <a:ea typeface="+mn-ea"/>
                          <a:cs typeface="Times New Roman" pitchFamily="18" charset="0"/>
                        </a:rPr>
                        <a:t>Convolutional</a:t>
                      </a:r>
                      <a:r>
                        <a:rPr kumimoji="0" lang="en-US" sz="1400" kern="1200" baseline="0" dirty="0">
                          <a:solidFill>
                            <a:schemeClr val="dk1"/>
                          </a:solidFill>
                          <a:latin typeface="Times New Roman" pitchFamily="18" charset="0"/>
                          <a:ea typeface="+mn-ea"/>
                          <a:cs typeface="Times New Roman" pitchFamily="18" charset="0"/>
                        </a:rPr>
                        <a:t> Neural Network (CNN): </a:t>
                      </a:r>
                      <a:r>
                        <a:rPr kumimoji="0" lang="en-US" sz="1400" kern="1200" baseline="0" dirty="0" err="1">
                          <a:solidFill>
                            <a:schemeClr val="dk1"/>
                          </a:solidFill>
                          <a:latin typeface="Times New Roman" pitchFamily="18" charset="0"/>
                          <a:ea typeface="+mn-ea"/>
                          <a:cs typeface="Times New Roman" pitchFamily="18" charset="0"/>
                        </a:rPr>
                        <a:t>AlexNet</a:t>
                      </a:r>
                      <a:r>
                        <a:rPr kumimoji="0" lang="en-US" sz="1400" kern="1200" baseline="0" dirty="0">
                          <a:solidFill>
                            <a:schemeClr val="dk1"/>
                          </a:solidFill>
                          <a:latin typeface="Times New Roman" pitchFamily="18" charset="0"/>
                          <a:ea typeface="+mn-ea"/>
                          <a:cs typeface="Times New Roman" pitchFamily="18" charset="0"/>
                        </a:rPr>
                        <a:t>, ResNet18, DenseNet201, and </a:t>
                      </a:r>
                      <a:r>
                        <a:rPr kumimoji="0" lang="en-US" sz="1400" kern="1200" baseline="0" dirty="0" err="1">
                          <a:solidFill>
                            <a:schemeClr val="dk1"/>
                          </a:solidFill>
                          <a:latin typeface="Times New Roman" pitchFamily="18" charset="0"/>
                          <a:ea typeface="+mn-ea"/>
                          <a:cs typeface="Times New Roman" pitchFamily="18" charset="0"/>
                        </a:rPr>
                        <a:t>SqueezeNet</a:t>
                      </a:r>
                      <a:r>
                        <a:rPr kumimoji="0" lang="en-US" sz="1400" kern="1200" baseline="0" dirty="0">
                          <a:solidFill>
                            <a:schemeClr val="dk1"/>
                          </a:solidFill>
                          <a:latin typeface="Times New Roman" pitchFamily="18" charset="0"/>
                          <a:ea typeface="+mn-ea"/>
                          <a:cs typeface="Times New Roman" pitchFamily="18" charset="0"/>
                        </a:rPr>
                        <a:t> </a:t>
                      </a:r>
                      <a:r>
                        <a:rPr kumimoji="0" lang="en-US" sz="1400" kern="1200" baseline="0" dirty="0" smtClean="0">
                          <a:solidFill>
                            <a:schemeClr val="dk1"/>
                          </a:solidFill>
                          <a:latin typeface="Times New Roman" pitchFamily="18" charset="0"/>
                          <a:ea typeface="+mn-ea"/>
                          <a:cs typeface="Times New Roman" pitchFamily="18" charset="0"/>
                        </a:rPr>
                        <a:t>were used </a:t>
                      </a:r>
                      <a:r>
                        <a:rPr kumimoji="0" lang="en-US" sz="1400" kern="1200" baseline="0" dirty="0">
                          <a:solidFill>
                            <a:schemeClr val="dk1"/>
                          </a:solidFill>
                          <a:latin typeface="Times New Roman" pitchFamily="18" charset="0"/>
                          <a:ea typeface="+mn-ea"/>
                          <a:cs typeface="Times New Roman" pitchFamily="18" charset="0"/>
                        </a:rPr>
                        <a:t>for transfer learning. </a:t>
                      </a:r>
                      <a:endParaRPr lang="en-US" sz="1400" dirty="0">
                        <a:latin typeface="Times New Roman" pitchFamily="18" charset="0"/>
                        <a:cs typeface="Times New Roman" pitchFamily="18" charset="0"/>
                      </a:endParaRPr>
                    </a:p>
                  </a:txBody>
                  <a:tcPr/>
                </a:tc>
                <a:extLst>
                  <a:ext uri="{0D108BD9-81ED-4DB2-BD59-A6C34878D82A}">
                    <a16:rowId xmlns:a16="http://schemas.microsoft.com/office/drawing/2014/main" xmlns="" val="10001"/>
                  </a:ext>
                </a:extLst>
              </a:tr>
            </a:tbl>
          </a:graphicData>
        </a:graphic>
      </p:graphicFrame>
      <p:sp>
        <p:nvSpPr>
          <p:cNvPr id="7" name="TextBox 6"/>
          <p:cNvSpPr txBox="1"/>
          <p:nvPr/>
        </p:nvSpPr>
        <p:spPr>
          <a:xfrm>
            <a:off x="1005841" y="274320"/>
            <a:ext cx="9170125"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sz="2800" dirty="0">
                <a:latin typeface="Times New Roman" pitchFamily="18" charset="0"/>
                <a:cs typeface="Times New Roman" pitchFamily="18" charset="0"/>
              </a:rPr>
              <a:t>LITERATURE SURVEY</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1600" dirty="0" smtClean="0">
                <a:latin typeface="Times New Roman" pitchFamily="18" charset="0"/>
                <a:cs typeface="Times New Roman" pitchFamily="18" charset="0"/>
              </a:rPr>
              <a:t>Our goal is to propose a deep learning-based approach to classify pneumonia from chest X-ray images using transfer learning. In this framework, we adopted the transfer learning approach and used the </a:t>
            </a:r>
            <a:r>
              <a:rPr lang="en-US" sz="1600" dirty="0" err="1" smtClean="0">
                <a:latin typeface="Times New Roman" pitchFamily="18" charset="0"/>
                <a:cs typeface="Times New Roman" pitchFamily="18" charset="0"/>
              </a:rPr>
              <a:t>pretrained</a:t>
            </a:r>
            <a:r>
              <a:rPr lang="en-US" sz="1600" dirty="0" smtClean="0">
                <a:latin typeface="Times New Roman" pitchFamily="18" charset="0"/>
                <a:cs typeface="Times New Roman" pitchFamily="18" charset="0"/>
              </a:rPr>
              <a:t> architectures, VGG16 and </a:t>
            </a:r>
            <a:r>
              <a:rPr lang="en-US" sz="1600" dirty="0" err="1" smtClean="0">
                <a:latin typeface="Times New Roman" pitchFamily="18" charset="0"/>
                <a:cs typeface="Times New Roman" pitchFamily="18" charset="0"/>
              </a:rPr>
              <a:t>ResNet</a:t>
            </a:r>
            <a:r>
              <a:rPr lang="en-US" sz="1600" dirty="0" smtClean="0">
                <a:latin typeface="Times New Roman" pitchFamily="18" charset="0"/>
                <a:cs typeface="Times New Roman" pitchFamily="18" charset="0"/>
              </a:rPr>
              <a:t> trained on the </a:t>
            </a:r>
            <a:r>
              <a:rPr lang="en-US" sz="1600" dirty="0" err="1" smtClean="0">
                <a:latin typeface="Times New Roman" pitchFamily="18" charset="0"/>
                <a:cs typeface="Times New Roman" pitchFamily="18" charset="0"/>
              </a:rPr>
              <a:t>ImageNet</a:t>
            </a:r>
            <a:r>
              <a:rPr lang="en-US" sz="1600" dirty="0" smtClean="0">
                <a:latin typeface="Times New Roman" pitchFamily="18" charset="0"/>
                <a:cs typeface="Times New Roman" pitchFamily="18" charset="0"/>
              </a:rPr>
              <a:t> dataset, to extract features. These features were passed to the classifiers of respective models, and the output was collected from individual architectures. Finally, we employed an ensemble model that used </a:t>
            </a:r>
            <a:r>
              <a:rPr lang="en-US" sz="1600" dirty="0" err="1" smtClean="0">
                <a:latin typeface="Times New Roman" pitchFamily="18" charset="0"/>
                <a:cs typeface="Times New Roman" pitchFamily="18" charset="0"/>
              </a:rPr>
              <a:t>pretrained</a:t>
            </a:r>
            <a:r>
              <a:rPr lang="en-US" sz="1600" dirty="0" smtClean="0">
                <a:latin typeface="Times New Roman" pitchFamily="18" charset="0"/>
                <a:cs typeface="Times New Roman" pitchFamily="18" charset="0"/>
              </a:rPr>
              <a:t> models and outperformed all other models.</a:t>
            </a:r>
          </a:p>
          <a:p>
            <a:endParaRPr lang="en-US" sz="1600" dirty="0" smtClean="0">
              <a:latin typeface="Times New Roman" pitchFamily="18" charset="0"/>
              <a:cs typeface="Times New Roman" pitchFamily="18" charset="0"/>
            </a:endParaRPr>
          </a:p>
          <a:p>
            <a:r>
              <a:rPr lang="en-US" sz="1600" dirty="0" smtClean="0">
                <a:latin typeface="Times New Roman" pitchFamily="18" charset="0"/>
                <a:cs typeface="Times New Roman" pitchFamily="18" charset="0"/>
              </a:rPr>
              <a:t>Our results suggest that deep learning methods can be used to improve diagnosis relative to traditional methods, which may improve the quality of treatment. When compared with the previous state-of-the-art methods, our approach can effectively detect the inflammatory region in chest X-ray images. Furthermore, the obtained results show that the Resnet50, gave highly performance (accuracy is more than 96%) against other architectures cited in this work (accuracy is around 85%).</a:t>
            </a:r>
          </a:p>
          <a:p>
            <a:endParaRPr lang="en-US" sz="1600" dirty="0" smtClean="0">
              <a:latin typeface="Times New Roman" pitchFamily="18" charset="0"/>
              <a:cs typeface="Times New Roman" pitchFamily="18" charset="0"/>
            </a:endParaRPr>
          </a:p>
          <a:p>
            <a:r>
              <a:rPr lang="en-US" sz="1600" dirty="0" smtClean="0">
                <a:latin typeface="Times New Roman" pitchFamily="18" charset="0"/>
                <a:cs typeface="Times New Roman" pitchFamily="18" charset="0"/>
              </a:rPr>
              <a:t>These </a:t>
            </a:r>
            <a:r>
              <a:rPr lang="en-US" sz="1600" dirty="0" err="1" smtClean="0">
                <a:latin typeface="Times New Roman" pitchFamily="18" charset="0"/>
                <a:cs typeface="Times New Roman" pitchFamily="18" charset="0"/>
              </a:rPr>
              <a:t>convolutional</a:t>
            </a:r>
            <a:r>
              <a:rPr lang="en-US" sz="1600" dirty="0" smtClean="0">
                <a:latin typeface="Times New Roman" pitchFamily="18" charset="0"/>
                <a:cs typeface="Times New Roman" pitchFamily="18" charset="0"/>
              </a:rPr>
              <a:t> neural networks’ models were successfully achieved by employing various methods of parameter tuning like adding dropout, changing learning rates, changing the batch size, number of epochs, adding more complex fully connected layers and changing various stochastic gradient optimizers</a:t>
            </a:r>
            <a:endParaRPr lang="en-US" sz="1600" dirty="0">
              <a:latin typeface="Times New Roman" pitchFamily="18" charset="0"/>
              <a:cs typeface="Times New Roman" pitchFamily="18" charset="0"/>
            </a:endParaRPr>
          </a:p>
        </p:txBody>
      </p:sp>
      <p:sp>
        <p:nvSpPr>
          <p:cNvPr id="3" name="Title 2"/>
          <p:cNvSpPr>
            <a:spLocks noGrp="1"/>
          </p:cNvSpPr>
          <p:nvPr>
            <p:ph type="title"/>
          </p:nvPr>
        </p:nvSpPr>
        <p:spPr/>
        <p:txBody>
          <a:bodyPr/>
          <a:lstStyle/>
          <a:p>
            <a:r>
              <a:rPr lang="en-US" dirty="0" smtClean="0"/>
              <a:t>CONCLUSION</a:t>
            </a: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a:srcRect/>
          <a:stretch>
            <a:fillRect/>
          </a:stretch>
        </p:blipFill>
        <p:spPr bwMode="auto">
          <a:xfrm>
            <a:off x="1035171" y="739266"/>
            <a:ext cx="10627742" cy="4712628"/>
          </a:xfrm>
          <a:prstGeom prst="rect">
            <a:avLst/>
          </a:prstGeom>
          <a:noFill/>
          <a:ln w="9525">
            <a:noFill/>
            <a:miter lim="800000"/>
            <a:headEnd/>
            <a:tailEnd/>
          </a:ln>
        </p:spPr>
      </p:pic>
      <p:sp>
        <p:nvSpPr>
          <p:cNvPr id="5" name="TextBox 4"/>
          <p:cNvSpPr txBox="1"/>
          <p:nvPr/>
        </p:nvSpPr>
        <p:spPr>
          <a:xfrm>
            <a:off x="4295955" y="5624422"/>
            <a:ext cx="3361818" cy="369332"/>
          </a:xfrm>
          <a:prstGeom prst="rect">
            <a:avLst/>
          </a:prstGeom>
          <a:noFill/>
        </p:spPr>
        <p:txBody>
          <a:bodyPr wrap="none" rtlCol="0">
            <a:spAutoFit/>
          </a:bodyPr>
          <a:lstStyle/>
          <a:p>
            <a:r>
              <a:rPr lang="en-US" dirty="0" smtClean="0"/>
              <a:t>PICTURE OF NORMAL LUNGS</a:t>
            </a:r>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1800" b="0" dirty="0" smtClean="0">
                <a:solidFill>
                  <a:schemeClr val="tx1"/>
                </a:solidFill>
                <a:effectLst/>
                <a:latin typeface="Times New Roman" pitchFamily="18" charset="0"/>
                <a:cs typeface="Times New Roman" pitchFamily="18" charset="0"/>
              </a:rPr>
              <a:t>PICTURE OF PNEUMONIA AFFECTED LUNGS</a:t>
            </a:r>
            <a:endParaRPr lang="en-US" sz="1800" b="0" dirty="0">
              <a:solidFill>
                <a:schemeClr val="tx1"/>
              </a:solidFill>
              <a:effectLst/>
              <a:latin typeface="Times New Roman" pitchFamily="18" charset="0"/>
              <a:cs typeface="Times New Roman" pitchFamily="18" charset="0"/>
            </a:endParaRPr>
          </a:p>
        </p:txBody>
      </p:sp>
      <p:pic>
        <p:nvPicPr>
          <p:cNvPr id="4" name="Picture 3"/>
          <p:cNvPicPr/>
          <p:nvPr/>
        </p:nvPicPr>
        <p:blipFill>
          <a:blip r:embed="rId2"/>
          <a:srcRect/>
          <a:stretch>
            <a:fillRect/>
          </a:stretch>
        </p:blipFill>
        <p:spPr bwMode="auto">
          <a:xfrm>
            <a:off x="1086928" y="1414732"/>
            <a:ext cx="10644997" cy="4865298"/>
          </a:xfrm>
          <a:prstGeom prst="rect">
            <a:avLst/>
          </a:prstGeom>
          <a:noFill/>
          <a:ln w="9525">
            <a:noFill/>
            <a:miter lim="800000"/>
            <a:headEnd/>
            <a:tailEnd/>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MODEL VGG16 </a:t>
            </a:r>
            <a:endParaRPr lang="en-US" dirty="0"/>
          </a:p>
        </p:txBody>
      </p:sp>
      <p:pic>
        <p:nvPicPr>
          <p:cNvPr id="4" name="Content Placeholder 3"/>
          <p:cNvPicPr>
            <a:picLocks noGrp="1"/>
          </p:cNvPicPr>
          <p:nvPr>
            <p:ph idx="1"/>
          </p:nvPr>
        </p:nvPicPr>
        <p:blipFill>
          <a:blip r:embed="rId2"/>
          <a:srcRect/>
          <a:stretch>
            <a:fillRect/>
          </a:stretch>
        </p:blipFill>
        <p:spPr bwMode="auto">
          <a:xfrm>
            <a:off x="431322" y="1481138"/>
            <a:ext cx="11110822" cy="4695376"/>
          </a:xfrm>
          <a:prstGeom prst="rect">
            <a:avLst/>
          </a:prstGeom>
          <a:noFill/>
          <a:ln w="9525">
            <a:noFill/>
            <a:miter lim="800000"/>
            <a:headEnd/>
            <a:tailEnd/>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VGG16 SUMMARY </a:t>
            </a:r>
            <a:endParaRPr lang="en-US" dirty="0"/>
          </a:p>
        </p:txBody>
      </p:sp>
      <p:pic>
        <p:nvPicPr>
          <p:cNvPr id="4" name="Content Placeholder 3"/>
          <p:cNvPicPr>
            <a:picLocks noGrp="1"/>
          </p:cNvPicPr>
          <p:nvPr>
            <p:ph idx="1"/>
          </p:nvPr>
        </p:nvPicPr>
        <p:blipFill>
          <a:blip r:embed="rId2"/>
          <a:srcRect/>
          <a:stretch>
            <a:fillRect/>
          </a:stretch>
        </p:blipFill>
        <p:spPr bwMode="auto">
          <a:xfrm>
            <a:off x="1173192" y="1481138"/>
            <a:ext cx="9937631" cy="4712628"/>
          </a:xfrm>
          <a:prstGeom prst="rect">
            <a:avLst/>
          </a:prstGeom>
          <a:noFill/>
          <a:ln w="9525">
            <a:noFill/>
            <a:miter lim="800000"/>
            <a:headEnd/>
            <a:tailEnd/>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rcRect/>
          <a:stretch>
            <a:fillRect/>
          </a:stretch>
        </p:blipFill>
        <p:spPr bwMode="auto">
          <a:xfrm>
            <a:off x="948906" y="707367"/>
            <a:ext cx="10610490" cy="5331124"/>
          </a:xfrm>
          <a:prstGeom prst="rect">
            <a:avLst/>
          </a:prstGeom>
          <a:noFill/>
          <a:ln w="9525">
            <a:noFill/>
            <a:miter lim="800000"/>
            <a:headEnd/>
            <a:tailEnd/>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0" dirty="0" smtClean="0">
                <a:effectLst/>
                <a:latin typeface="Times New Roman" pitchFamily="18" charset="0"/>
                <a:cs typeface="Times New Roman" pitchFamily="18" charset="0"/>
              </a:rPr>
              <a:t>Model VGG16 Model accuracy and loss</a:t>
            </a:r>
            <a:endParaRPr lang="en-US" b="0" dirty="0">
              <a:effectLst/>
              <a:latin typeface="Times New Roman" pitchFamily="18" charset="0"/>
              <a:cs typeface="Times New Roman" pitchFamily="18" charset="0"/>
            </a:endParaRPr>
          </a:p>
        </p:txBody>
      </p:sp>
      <p:pic>
        <p:nvPicPr>
          <p:cNvPr id="5" name="Content Placeholder 4"/>
          <p:cNvPicPr>
            <a:picLocks noGrp="1"/>
          </p:cNvPicPr>
          <p:nvPr>
            <p:ph idx="1"/>
          </p:nvPr>
        </p:nvPicPr>
        <p:blipFill>
          <a:blip r:embed="rId2"/>
          <a:srcRect/>
          <a:stretch>
            <a:fillRect/>
          </a:stretch>
        </p:blipFill>
        <p:spPr bwMode="auto">
          <a:xfrm>
            <a:off x="1086928" y="1518248"/>
            <a:ext cx="10386204" cy="4830794"/>
          </a:xfrm>
          <a:prstGeom prst="rect">
            <a:avLst/>
          </a:prstGeom>
          <a:noFill/>
          <a:ln w="9525">
            <a:noFill/>
            <a:miter lim="800000"/>
            <a:headEnd/>
            <a:tailEnd/>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Model VGG16 Summary</a:t>
            </a:r>
            <a:br>
              <a:rPr lang="en-US" dirty="0" smtClean="0"/>
            </a:br>
            <a:endParaRPr lang="en-US" dirty="0"/>
          </a:p>
        </p:txBody>
      </p:sp>
      <p:pic>
        <p:nvPicPr>
          <p:cNvPr id="4" name="Picture 3"/>
          <p:cNvPicPr/>
          <p:nvPr/>
        </p:nvPicPr>
        <p:blipFill>
          <a:blip r:embed="rId2"/>
          <a:srcRect/>
          <a:stretch>
            <a:fillRect/>
          </a:stretch>
        </p:blipFill>
        <p:spPr bwMode="auto">
          <a:xfrm>
            <a:off x="517585" y="1207698"/>
            <a:ext cx="10644996" cy="4779033"/>
          </a:xfrm>
          <a:prstGeom prst="rect">
            <a:avLst/>
          </a:prstGeom>
          <a:noFill/>
          <a:ln w="9525">
            <a:noFill/>
            <a:miter lim="800000"/>
            <a:headEnd/>
            <a:tailEnd/>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 Resnet50 </a:t>
            </a:r>
            <a:endParaRPr lang="en-US" dirty="0"/>
          </a:p>
        </p:txBody>
      </p:sp>
      <p:pic>
        <p:nvPicPr>
          <p:cNvPr id="4" name="Content Placeholder 3"/>
          <p:cNvPicPr>
            <a:picLocks noGrp="1"/>
          </p:cNvPicPr>
          <p:nvPr>
            <p:ph idx="1"/>
          </p:nvPr>
        </p:nvPicPr>
        <p:blipFill>
          <a:blip r:embed="rId2"/>
          <a:srcRect/>
          <a:stretch>
            <a:fillRect/>
          </a:stretch>
        </p:blipFill>
        <p:spPr bwMode="auto">
          <a:xfrm>
            <a:off x="690113" y="1190445"/>
            <a:ext cx="10921041" cy="5037827"/>
          </a:xfrm>
          <a:prstGeom prst="rect">
            <a:avLst/>
          </a:prstGeom>
          <a:noFill/>
          <a:ln w="9525">
            <a:noFill/>
            <a:miter lim="800000"/>
            <a:headEnd/>
            <a:tailEnd/>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Resnest50 model summary </a:t>
            </a:r>
            <a:endParaRPr lang="en-US" dirty="0"/>
          </a:p>
        </p:txBody>
      </p:sp>
      <p:pic>
        <p:nvPicPr>
          <p:cNvPr id="4" name="Content Placeholder 3"/>
          <p:cNvPicPr>
            <a:picLocks noGrp="1"/>
          </p:cNvPicPr>
          <p:nvPr>
            <p:ph idx="1"/>
          </p:nvPr>
        </p:nvPicPr>
        <p:blipFill>
          <a:blip r:embed="rId2"/>
          <a:srcRect/>
          <a:stretch>
            <a:fillRect/>
          </a:stretch>
        </p:blipFill>
        <p:spPr bwMode="auto">
          <a:xfrm>
            <a:off x="810884" y="1362973"/>
            <a:ext cx="10662248" cy="5175850"/>
          </a:xfrm>
          <a:prstGeom prst="rect">
            <a:avLst/>
          </a:prstGeom>
          <a:noFill/>
          <a:ln w="9525">
            <a:noFill/>
            <a:miter lim="800000"/>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953591" y="719663"/>
          <a:ext cx="10371906" cy="4342809"/>
        </p:xfrm>
        <a:graphic>
          <a:graphicData uri="http://schemas.openxmlformats.org/drawingml/2006/table">
            <a:tbl>
              <a:tblPr firstRow="1" bandRow="1">
                <a:tableStyleId>{5C22544A-7EE6-4342-B048-85BDC9FD1C3A}</a:tableStyleId>
              </a:tblPr>
              <a:tblGrid>
                <a:gridCol w="496386">
                  <a:extLst>
                    <a:ext uri="{9D8B030D-6E8A-4147-A177-3AD203B41FA5}">
                      <a16:colId xmlns:a16="http://schemas.microsoft.com/office/drawing/2014/main" xmlns="" val="20000"/>
                    </a:ext>
                  </a:extLst>
                </a:gridCol>
                <a:gridCol w="1672046">
                  <a:extLst>
                    <a:ext uri="{9D8B030D-6E8A-4147-A177-3AD203B41FA5}">
                      <a16:colId xmlns:a16="http://schemas.microsoft.com/office/drawing/2014/main" xmlns="" val="20001"/>
                    </a:ext>
                  </a:extLst>
                </a:gridCol>
                <a:gridCol w="1240972">
                  <a:extLst>
                    <a:ext uri="{9D8B030D-6E8A-4147-A177-3AD203B41FA5}">
                      <a16:colId xmlns:a16="http://schemas.microsoft.com/office/drawing/2014/main" xmlns="" val="20002"/>
                    </a:ext>
                  </a:extLst>
                </a:gridCol>
                <a:gridCol w="1058091"/>
                <a:gridCol w="1280161">
                  <a:extLst>
                    <a:ext uri="{9D8B030D-6E8A-4147-A177-3AD203B41FA5}">
                      <a16:colId xmlns:a16="http://schemas.microsoft.com/office/drawing/2014/main" xmlns="" val="20003"/>
                    </a:ext>
                  </a:extLst>
                </a:gridCol>
                <a:gridCol w="4624250">
                  <a:extLst>
                    <a:ext uri="{9D8B030D-6E8A-4147-A177-3AD203B41FA5}">
                      <a16:colId xmlns:a16="http://schemas.microsoft.com/office/drawing/2014/main" xmlns="" val="20004"/>
                    </a:ext>
                  </a:extLst>
                </a:gridCol>
              </a:tblGrid>
              <a:tr h="547434">
                <a:tc>
                  <a:txBody>
                    <a:bodyPr/>
                    <a:lstStyle/>
                    <a:p>
                      <a:r>
                        <a:rPr lang="en-US" sz="1200" dirty="0">
                          <a:latin typeface="Times New Roman" pitchFamily="18" charset="0"/>
                          <a:cs typeface="Times New Roman" pitchFamily="18" charset="0"/>
                        </a:rPr>
                        <a:t>SNO</a:t>
                      </a:r>
                    </a:p>
                  </a:txBody>
                  <a:tcPr/>
                </a:tc>
                <a:tc>
                  <a:txBody>
                    <a:bodyPr/>
                    <a:lstStyle/>
                    <a:p>
                      <a:r>
                        <a:rPr lang="en-US" sz="1200" dirty="0">
                          <a:latin typeface="Times New Roman" pitchFamily="18" charset="0"/>
                          <a:cs typeface="Times New Roman" pitchFamily="18" charset="0"/>
                        </a:rPr>
                        <a:t>TITLE</a:t>
                      </a:r>
                    </a:p>
                  </a:txBody>
                  <a:tcPr/>
                </a:tc>
                <a:tc>
                  <a:txBody>
                    <a:bodyPr/>
                    <a:lstStyle/>
                    <a:p>
                      <a:r>
                        <a:rPr lang="en-US" sz="1200" dirty="0" smtClean="0">
                          <a:latin typeface="Times New Roman" pitchFamily="18" charset="0"/>
                          <a:cs typeface="Times New Roman" pitchFamily="18" charset="0"/>
                        </a:rPr>
                        <a:t>PUBLICATION</a:t>
                      </a:r>
                      <a:endParaRPr lang="en-US" sz="1200" dirty="0">
                        <a:latin typeface="Times New Roman" pitchFamily="18" charset="0"/>
                        <a:cs typeface="Times New Roman" pitchFamily="18" charset="0"/>
                      </a:endParaRPr>
                    </a:p>
                  </a:txBody>
                  <a:tcPr/>
                </a:tc>
                <a:tc>
                  <a:txBody>
                    <a:bodyPr/>
                    <a:lstStyle/>
                    <a:p>
                      <a:r>
                        <a:rPr lang="en-US" sz="1200" dirty="0" smtClean="0">
                          <a:latin typeface="Times New Roman" pitchFamily="18" charset="0"/>
                          <a:cs typeface="Times New Roman" pitchFamily="18" charset="0"/>
                        </a:rPr>
                        <a:t>YEAR</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AUTHOR</a:t>
                      </a:r>
                    </a:p>
                  </a:txBody>
                  <a:tcPr/>
                </a:tc>
                <a:tc>
                  <a:txBody>
                    <a:bodyPr/>
                    <a:lstStyle/>
                    <a:p>
                      <a:r>
                        <a:rPr lang="en-US" sz="1200" dirty="0">
                          <a:latin typeface="Times New Roman" pitchFamily="18" charset="0"/>
                          <a:cs typeface="Times New Roman" pitchFamily="18" charset="0"/>
                        </a:rPr>
                        <a:t>INFERENCE</a:t>
                      </a:r>
                    </a:p>
                  </a:txBody>
                  <a:tcPr/>
                </a:tc>
                <a:extLst>
                  <a:ext uri="{0D108BD9-81ED-4DB2-BD59-A6C34878D82A}">
                    <a16:rowId xmlns:a16="http://schemas.microsoft.com/office/drawing/2014/main" xmlns="" val="10000"/>
                  </a:ext>
                </a:extLst>
              </a:tr>
              <a:tr h="3795375">
                <a:tc>
                  <a:txBody>
                    <a:bodyPr/>
                    <a:lstStyle/>
                    <a:p>
                      <a:r>
                        <a:rPr lang="en-US" sz="1200" dirty="0">
                          <a:latin typeface="Times New Roman" pitchFamily="18" charset="0"/>
                          <a:cs typeface="Times New Roman" pitchFamily="18" charset="0"/>
                        </a:rPr>
                        <a:t>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b="1" i="0" kern="1200" dirty="0">
                          <a:solidFill>
                            <a:schemeClr val="dk1"/>
                          </a:solidFill>
                          <a:latin typeface="Times New Roman" pitchFamily="18" charset="0"/>
                          <a:ea typeface="+mn-ea"/>
                          <a:cs typeface="Times New Roman" pitchFamily="18" charset="0"/>
                        </a:rPr>
                        <a:t>Mortality prediction in community-acquired pneumonia requiring mechanical ventilation; values of pneumonia and intensive care unit severity scores</a:t>
                      </a:r>
                    </a:p>
                    <a:p>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NATIONAL</a:t>
                      </a:r>
                      <a:r>
                        <a:rPr lang="en-US" sz="1200" baseline="0" dirty="0">
                          <a:latin typeface="Times New Roman" pitchFamily="18" charset="0"/>
                          <a:cs typeface="Times New Roman" pitchFamily="18" charset="0"/>
                        </a:rPr>
                        <a:t> LIBRARY OF MEDICINE </a:t>
                      </a:r>
                      <a:r>
                        <a:rPr lang="en-US" sz="1200" baseline="0" dirty="0" smtClean="0">
                          <a:latin typeface="Times New Roman" pitchFamily="18" charset="0"/>
                          <a:cs typeface="Times New Roman" pitchFamily="18" charset="0"/>
                        </a:rPr>
                        <a:t> VOL 8 ISSUE 3</a:t>
                      </a:r>
                      <a:endParaRPr lang="en-US" sz="1200" baseline="0"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Times New Roman" pitchFamily="18" charset="0"/>
                          <a:cs typeface="Times New Roman" pitchFamily="18" charset="0"/>
                        </a:rPr>
                        <a:t>APRIL-2019</a:t>
                      </a:r>
                    </a:p>
                    <a:p>
                      <a:endParaRPr lang="en-US" sz="1200"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a:latin typeface="Times New Roman" pitchFamily="18" charset="0"/>
                          <a:cs typeface="Times New Roman" pitchFamily="18" charset="0"/>
                        </a:rPr>
                        <a:t>Müge</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Aydoğdu</a:t>
                      </a:r>
                      <a:r>
                        <a:rPr lang="en-US" sz="1200" dirty="0">
                          <a:latin typeface="Times New Roman" pitchFamily="18" charset="0"/>
                          <a:cs typeface="Times New Roman" pitchFamily="18" charset="0"/>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Times New Roman" pitchFamily="18" charset="0"/>
                        <a:cs typeface="Times New Roman"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a:latin typeface="Times New Roman" pitchFamily="18" charset="0"/>
                          <a:cs typeface="Times New Roman" pitchFamily="18" charset="0"/>
                        </a:rPr>
                        <a:t>Numan</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Ekim</a:t>
                      </a:r>
                      <a:endParaRPr lang="en-US" sz="1200" dirty="0">
                        <a:latin typeface="Times New Roman" pitchFamily="18" charset="0"/>
                        <a:cs typeface="Times New Roman" pitchFamily="18" charset="0"/>
                      </a:endParaRPr>
                    </a:p>
                  </a:txBody>
                  <a:tcPr/>
                </a:tc>
                <a:tc>
                  <a:txBody>
                    <a:bodyPr/>
                    <a:lstStyle/>
                    <a:p>
                      <a:pPr>
                        <a:buFont typeface="Arial" pitchFamily="34" charset="0"/>
                        <a:buChar char="•"/>
                      </a:pPr>
                      <a:r>
                        <a:rPr kumimoji="0" lang="en-US" sz="1200" b="0" i="0" kern="1200" dirty="0" smtClean="0">
                          <a:solidFill>
                            <a:schemeClr val="dk1"/>
                          </a:solidFill>
                          <a:latin typeface="Times New Roman" pitchFamily="18" charset="0"/>
                          <a:ea typeface="+mn-ea"/>
                          <a:cs typeface="Times New Roman" pitchFamily="18" charset="0"/>
                        </a:rPr>
                        <a:t>Many </a:t>
                      </a:r>
                      <a:r>
                        <a:rPr kumimoji="0" lang="en-US" sz="1200" b="0" i="0" kern="1200" dirty="0">
                          <a:solidFill>
                            <a:schemeClr val="dk1"/>
                          </a:solidFill>
                          <a:latin typeface="Times New Roman" pitchFamily="18" charset="0"/>
                          <a:ea typeface="+mn-ea"/>
                          <a:cs typeface="Times New Roman" pitchFamily="18" charset="0"/>
                        </a:rPr>
                        <a:t>different pneumonia scoring systems have been developed in order to assess the severity of pneumonia and to decide the ICU follow-up and treatment</a:t>
                      </a:r>
                      <a:r>
                        <a:rPr kumimoji="0" lang="en-US" sz="1200" b="0" i="0" kern="1200" dirty="0" smtClean="0">
                          <a:solidFill>
                            <a:schemeClr val="dk1"/>
                          </a:solidFill>
                          <a:latin typeface="Times New Roman" pitchFamily="18" charset="0"/>
                          <a:ea typeface="+mn-ea"/>
                          <a:cs typeface="Times New Roman" pitchFamily="18" charset="0"/>
                        </a:rPr>
                        <a:t>.</a:t>
                      </a:r>
                    </a:p>
                    <a:p>
                      <a:pPr>
                        <a:buFont typeface="Arial" pitchFamily="34" charset="0"/>
                        <a:buChar char="•"/>
                      </a:pPr>
                      <a:r>
                        <a:rPr kumimoji="0" lang="en-US" sz="1200" b="0" i="0" kern="1200" dirty="0" smtClean="0">
                          <a:solidFill>
                            <a:schemeClr val="dk1"/>
                          </a:solidFill>
                          <a:latin typeface="Times New Roman" pitchFamily="18" charset="0"/>
                          <a:ea typeface="+mn-ea"/>
                          <a:cs typeface="Times New Roman" pitchFamily="18" charset="0"/>
                        </a:rPr>
                        <a:t>The </a:t>
                      </a:r>
                      <a:r>
                        <a:rPr kumimoji="0" lang="en-US" sz="1200" b="0" i="0" kern="1200" dirty="0">
                          <a:solidFill>
                            <a:schemeClr val="dk1"/>
                          </a:solidFill>
                          <a:latin typeface="Times New Roman" pitchFamily="18" charset="0"/>
                          <a:ea typeface="+mn-ea"/>
                          <a:cs typeface="Times New Roman" pitchFamily="18" charset="0"/>
                        </a:rPr>
                        <a:t>aim of this study is to evaluate the performances of pneumonia and ICU scores in predicting mortality in CAP patients requiring mechanical ventilation. A retrospective observational cohort study</a:t>
                      </a:r>
                      <a:r>
                        <a:rPr kumimoji="0" lang="en-US" sz="1200" b="0" i="0" kern="1200" dirty="0" smtClean="0">
                          <a:solidFill>
                            <a:schemeClr val="dk1"/>
                          </a:solidFill>
                          <a:latin typeface="Times New Roman" pitchFamily="18" charset="0"/>
                          <a:ea typeface="+mn-ea"/>
                          <a:cs typeface="Times New Roman" pitchFamily="18" charset="0"/>
                        </a:rPr>
                        <a:t>.</a:t>
                      </a:r>
                    </a:p>
                    <a:p>
                      <a:pPr>
                        <a:buFont typeface="Arial" pitchFamily="34" charset="0"/>
                        <a:buChar char="•"/>
                      </a:pPr>
                      <a:r>
                        <a:rPr kumimoji="0" lang="en-US" sz="1200" b="0" i="0" kern="1200" dirty="0" smtClean="0">
                          <a:solidFill>
                            <a:schemeClr val="dk1"/>
                          </a:solidFill>
                          <a:latin typeface="Times New Roman" pitchFamily="18" charset="0"/>
                          <a:ea typeface="+mn-ea"/>
                          <a:cs typeface="Times New Roman" pitchFamily="18" charset="0"/>
                        </a:rPr>
                        <a:t>Thirty </a:t>
                      </a:r>
                      <a:r>
                        <a:rPr kumimoji="0" lang="en-US" sz="1200" b="0" i="0" kern="1200" dirty="0">
                          <a:solidFill>
                            <a:schemeClr val="dk1"/>
                          </a:solidFill>
                          <a:latin typeface="Times New Roman" pitchFamily="18" charset="0"/>
                          <a:ea typeface="+mn-ea"/>
                          <a:cs typeface="Times New Roman" pitchFamily="18" charset="0"/>
                        </a:rPr>
                        <a:t>eight female and 63 male, a total of 101 severe CAP patients, with the mean age of 68 +/- 16 years, were included in the study</a:t>
                      </a:r>
                      <a:r>
                        <a:rPr kumimoji="0" lang="en-US" sz="1200" b="0" i="0" kern="1200" dirty="0" smtClean="0">
                          <a:solidFill>
                            <a:schemeClr val="dk1"/>
                          </a:solidFill>
                          <a:latin typeface="Times New Roman" pitchFamily="18" charset="0"/>
                          <a:ea typeface="+mn-ea"/>
                          <a:cs typeface="Times New Roman" pitchFamily="18" charset="0"/>
                        </a:rPr>
                        <a:t>.</a:t>
                      </a:r>
                    </a:p>
                    <a:p>
                      <a:pPr>
                        <a:buFont typeface="Arial" pitchFamily="34" charset="0"/>
                        <a:buChar char="•"/>
                      </a:pPr>
                      <a:r>
                        <a:rPr kumimoji="0" lang="en-US" sz="1200" b="0" i="0" kern="1200" dirty="0" smtClean="0">
                          <a:solidFill>
                            <a:schemeClr val="dk1"/>
                          </a:solidFill>
                          <a:latin typeface="Times New Roman" pitchFamily="18" charset="0"/>
                          <a:ea typeface="+mn-ea"/>
                          <a:cs typeface="Times New Roman" pitchFamily="18" charset="0"/>
                        </a:rPr>
                        <a:t> </a:t>
                      </a:r>
                      <a:r>
                        <a:rPr kumimoji="0" lang="en-US" sz="1200" b="0" i="0" kern="1200" dirty="0">
                          <a:solidFill>
                            <a:schemeClr val="dk1"/>
                          </a:solidFill>
                          <a:latin typeface="Times New Roman" pitchFamily="18" charset="0"/>
                          <a:ea typeface="+mn-ea"/>
                          <a:cs typeface="Times New Roman" pitchFamily="18" charset="0"/>
                        </a:rPr>
                        <a:t>ICU mortality rate was assessed as 55%. Ninety percent of all patients met the revised ATS criteria and 92% of them met the PSI scoring system for ICU admissions. </a:t>
                      </a:r>
                      <a:endParaRPr kumimoji="0" lang="en-US" sz="12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200" b="0" i="0" kern="1200" dirty="0" smtClean="0">
                          <a:solidFill>
                            <a:schemeClr val="dk1"/>
                          </a:solidFill>
                          <a:latin typeface="Times New Roman" pitchFamily="18" charset="0"/>
                          <a:ea typeface="+mn-ea"/>
                          <a:cs typeface="Times New Roman" pitchFamily="18" charset="0"/>
                        </a:rPr>
                        <a:t>Although </a:t>
                      </a:r>
                      <a:r>
                        <a:rPr kumimoji="0" lang="en-US" sz="1200" b="0" i="0" kern="1200" dirty="0">
                          <a:solidFill>
                            <a:schemeClr val="dk1"/>
                          </a:solidFill>
                          <a:latin typeface="Times New Roman" pitchFamily="18" charset="0"/>
                          <a:ea typeface="+mn-ea"/>
                          <a:cs typeface="Times New Roman" pitchFamily="18" charset="0"/>
                        </a:rPr>
                        <a:t>the CURB-65, PSI, revised ATS criteria were not found valuable to predict mortality, the increased APACHE II score was found to be related with increased mortality rate (for APACHE II &gt; 20 odds ratio: 3, 95% CI: 1.2-7, p= 0.024). These results suggest that instead of the pneumonia scoring systems the APACHE II score can best predict the ICU mortality. </a:t>
                      </a:r>
                      <a:endParaRPr kumimoji="0" lang="en-US" sz="12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200" b="0" i="0" kern="1200" dirty="0" smtClean="0">
                          <a:solidFill>
                            <a:schemeClr val="dk1"/>
                          </a:solidFill>
                          <a:latin typeface="Times New Roman" pitchFamily="18" charset="0"/>
                          <a:ea typeface="+mn-ea"/>
                          <a:cs typeface="Times New Roman" pitchFamily="18" charset="0"/>
                        </a:rPr>
                        <a:t>So</a:t>
                      </a:r>
                      <a:r>
                        <a:rPr kumimoji="0" lang="en-US" sz="1200" b="0" i="0" kern="1200" dirty="0">
                          <a:solidFill>
                            <a:schemeClr val="dk1"/>
                          </a:solidFill>
                          <a:latin typeface="Times New Roman" pitchFamily="18" charset="0"/>
                          <a:ea typeface="+mn-ea"/>
                          <a:cs typeface="Times New Roman" pitchFamily="18" charset="0"/>
                        </a:rPr>
                        <a:t>, more attention should be paid for severe CAP patients with APACHE II score &gt; 20.</a:t>
                      </a:r>
                      <a:endParaRPr lang="en-US" sz="1200" dirty="0">
                        <a:latin typeface="Times New Roman" pitchFamily="18" charset="0"/>
                        <a:cs typeface="Times New Roman" pitchFamily="18" charset="0"/>
                      </a:endParaRPr>
                    </a:p>
                  </a:txBody>
                  <a:tcPr/>
                </a:tc>
                <a:extLst>
                  <a:ext uri="{0D108BD9-81ED-4DB2-BD59-A6C34878D82A}">
                    <a16:rowId xmlns:a16="http://schemas.microsoft.com/office/drawing/2014/main" xmlns="" val="10001"/>
                  </a:ext>
                </a:extLst>
              </a:tr>
            </a:tbl>
          </a:graphicData>
        </a:graphic>
      </p:graphicFrame>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a:srcRect/>
          <a:stretch>
            <a:fillRect/>
          </a:stretch>
        </p:blipFill>
        <p:spPr bwMode="auto">
          <a:xfrm>
            <a:off x="741871" y="638355"/>
            <a:ext cx="10834777" cy="5382883"/>
          </a:xfrm>
          <a:prstGeom prst="rect">
            <a:avLst/>
          </a:prstGeom>
          <a:noFill/>
          <a:ln w="9525">
            <a:noFill/>
            <a:miter lim="800000"/>
            <a:headEnd/>
            <a:tailEnd/>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Resnest50 model accuracy and loss</a:t>
            </a:r>
            <a:endParaRPr lang="en-US" dirty="0"/>
          </a:p>
        </p:txBody>
      </p:sp>
      <p:pic>
        <p:nvPicPr>
          <p:cNvPr id="4" name="Content Placeholder 3"/>
          <p:cNvPicPr>
            <a:picLocks noGrp="1"/>
          </p:cNvPicPr>
          <p:nvPr>
            <p:ph idx="1"/>
          </p:nvPr>
        </p:nvPicPr>
        <p:blipFill>
          <a:blip r:embed="rId2"/>
          <a:srcRect/>
          <a:stretch>
            <a:fillRect/>
          </a:stretch>
        </p:blipFill>
        <p:spPr bwMode="auto">
          <a:xfrm>
            <a:off x="724620" y="1466491"/>
            <a:ext cx="11041810" cy="4968815"/>
          </a:xfrm>
          <a:prstGeom prst="rect">
            <a:avLst/>
          </a:prstGeom>
          <a:noFill/>
          <a:ln w="9525">
            <a:noFill/>
            <a:miter lim="800000"/>
            <a:headEnd/>
            <a:tailEnd/>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a:spLocks noGrp="1"/>
          </p:cNvSpPr>
          <p:nvPr>
            <p:ph idx="1"/>
          </p:nvPr>
        </p:nvSpPr>
        <p:spPr>
          <a:xfrm>
            <a:off x="584200" y="501650"/>
            <a:ext cx="10972800" cy="5886087"/>
          </a:xfrm>
        </p:spPr>
        <p:txBody>
          <a:bodyPr>
            <a:normAutofit fontScale="40000" lnSpcReduction="20000"/>
          </a:bodyPr>
          <a:lstStyle/>
          <a:p>
            <a:pPr>
              <a:buFont typeface="Wingdings" pitchFamily="2" charset="2"/>
              <a:buChar char="§"/>
            </a:pPr>
            <a:r>
              <a:rPr lang="en-US" sz="4000" b="1" u="sng" dirty="0" smtClean="0">
                <a:latin typeface="Times New Roman" pitchFamily="18" charset="0"/>
                <a:cs typeface="Times New Roman" pitchFamily="18" charset="0"/>
              </a:rPr>
              <a:t>REFERENCES</a:t>
            </a:r>
            <a:endParaRPr lang="en-US" sz="4000" dirty="0" smtClean="0">
              <a:latin typeface="Times New Roman" pitchFamily="18" charset="0"/>
              <a:cs typeface="Times New Roman" pitchFamily="18" charset="0"/>
            </a:endParaRPr>
          </a:p>
          <a:p>
            <a:pPr marL="852678" indent="-742950" fontAlgn="base">
              <a:buFont typeface="Wingdings" pitchFamily="2" charset="2"/>
              <a:buChar char="§"/>
            </a:pPr>
            <a:r>
              <a:rPr lang="en-US" sz="4000" dirty="0" err="1" smtClean="0">
                <a:latin typeface="Times New Roman" pitchFamily="18" charset="0"/>
                <a:cs typeface="Times New Roman" pitchFamily="18" charset="0"/>
              </a:rPr>
              <a:t>Albawi</a:t>
            </a:r>
            <a:r>
              <a:rPr lang="en-US" sz="4000" dirty="0" smtClean="0">
                <a:latin typeface="Times New Roman" pitchFamily="18" charset="0"/>
                <a:cs typeface="Times New Roman" pitchFamily="18" charset="0"/>
              </a:rPr>
              <a:t>, S.; Mohammed, T.A.; Al-</a:t>
            </a:r>
            <a:r>
              <a:rPr lang="en-US" sz="4000" dirty="0" err="1" smtClean="0">
                <a:latin typeface="Times New Roman" pitchFamily="18" charset="0"/>
                <a:cs typeface="Times New Roman" pitchFamily="18" charset="0"/>
              </a:rPr>
              <a:t>Zawi</a:t>
            </a:r>
            <a:r>
              <a:rPr lang="en-US" sz="4000" dirty="0" smtClean="0">
                <a:latin typeface="Times New Roman" pitchFamily="18" charset="0"/>
                <a:cs typeface="Times New Roman" pitchFamily="18" charset="0"/>
              </a:rPr>
              <a:t>, S. Understanding of a </a:t>
            </a:r>
            <a:r>
              <a:rPr lang="en-US" sz="4000" dirty="0" err="1" smtClean="0">
                <a:latin typeface="Times New Roman" pitchFamily="18" charset="0"/>
                <a:cs typeface="Times New Roman" pitchFamily="18" charset="0"/>
              </a:rPr>
              <a:t>convolutional</a:t>
            </a:r>
            <a:r>
              <a:rPr lang="en-US" sz="4000" dirty="0" smtClean="0">
                <a:latin typeface="Times New Roman" pitchFamily="18" charset="0"/>
                <a:cs typeface="Times New Roman" pitchFamily="18" charset="0"/>
              </a:rPr>
              <a:t> neural network. In Proceedings of the 2017 International Conference on Engineering and Technology (ICET), Antalya, Turkey, 21–23 </a:t>
            </a:r>
            <a:r>
              <a:rPr lang="en-US" sz="4000" dirty="0" err="1" smtClean="0">
                <a:latin typeface="Times New Roman" pitchFamily="18" charset="0"/>
                <a:cs typeface="Times New Roman" pitchFamily="18" charset="0"/>
              </a:rPr>
              <a:t>Augus</a:t>
            </a:r>
            <a:r>
              <a:rPr lang="en-US" sz="4000" dirty="0" smtClean="0">
                <a:latin typeface="Times New Roman" pitchFamily="18" charset="0"/>
                <a:cs typeface="Times New Roman" pitchFamily="18" charset="0"/>
              </a:rPr>
              <a:t> 2017; pp. 1–6.</a:t>
            </a:r>
          </a:p>
          <a:p>
            <a:pPr marL="852678" indent="-742950" fontAlgn="base">
              <a:buFont typeface="Wingdings" pitchFamily="2" charset="2"/>
              <a:buChar char="§"/>
            </a:pPr>
            <a:r>
              <a:rPr lang="en-US" sz="4000" dirty="0" err="1" smtClean="0">
                <a:latin typeface="Times New Roman" pitchFamily="18" charset="0"/>
                <a:cs typeface="Times New Roman" pitchFamily="18" charset="0"/>
              </a:rPr>
              <a:t>Asiri</a:t>
            </a:r>
            <a:r>
              <a:rPr lang="en-US" sz="4000" dirty="0" smtClean="0">
                <a:latin typeface="Times New Roman" pitchFamily="18" charset="0"/>
                <a:cs typeface="Times New Roman" pitchFamily="18" charset="0"/>
              </a:rPr>
              <a:t>, N.; </a:t>
            </a:r>
            <a:r>
              <a:rPr lang="en-US" sz="4000" dirty="0" err="1" smtClean="0">
                <a:latin typeface="Times New Roman" pitchFamily="18" charset="0"/>
                <a:cs typeface="Times New Roman" pitchFamily="18" charset="0"/>
              </a:rPr>
              <a:t>Hussain</a:t>
            </a:r>
            <a:r>
              <a:rPr lang="en-US" sz="4000" dirty="0" smtClean="0">
                <a:latin typeface="Times New Roman" pitchFamily="18" charset="0"/>
                <a:cs typeface="Times New Roman" pitchFamily="18" charset="0"/>
              </a:rPr>
              <a:t>, M.; Al Adel, F.; </a:t>
            </a:r>
            <a:r>
              <a:rPr lang="en-US" sz="4000" dirty="0" err="1" smtClean="0">
                <a:latin typeface="Times New Roman" pitchFamily="18" charset="0"/>
                <a:cs typeface="Times New Roman" pitchFamily="18" charset="0"/>
              </a:rPr>
              <a:t>Alzaidi</a:t>
            </a:r>
            <a:r>
              <a:rPr lang="en-US" sz="4000" dirty="0" smtClean="0">
                <a:latin typeface="Times New Roman" pitchFamily="18" charset="0"/>
                <a:cs typeface="Times New Roman" pitchFamily="18" charset="0"/>
              </a:rPr>
              <a:t>, N. Deep learning based computer-aided diagnosis systems </a:t>
            </a:r>
            <a:r>
              <a:rPr lang="en-US" sz="4000" dirty="0" err="1" smtClean="0">
                <a:latin typeface="Times New Roman" pitchFamily="18" charset="0"/>
                <a:cs typeface="Times New Roman" pitchFamily="18" charset="0"/>
              </a:rPr>
              <a:t>fordiabetic</a:t>
            </a:r>
            <a:r>
              <a:rPr lang="en-US" sz="4000" dirty="0" smtClean="0">
                <a:latin typeface="Times New Roman" pitchFamily="18" charset="0"/>
                <a:cs typeface="Times New Roman" pitchFamily="18" charset="0"/>
              </a:rPr>
              <a:t> retinopathy: A survey. </a:t>
            </a:r>
            <a:r>
              <a:rPr lang="en-US" sz="4000" dirty="0" err="1" smtClean="0">
                <a:latin typeface="Times New Roman" pitchFamily="18" charset="0"/>
                <a:cs typeface="Times New Roman" pitchFamily="18" charset="0"/>
              </a:rPr>
              <a:t>Artif</a:t>
            </a:r>
            <a:r>
              <a:rPr lang="en-US" sz="4000" dirty="0" smtClean="0">
                <a:latin typeface="Times New Roman" pitchFamily="18" charset="0"/>
                <a:cs typeface="Times New Roman" pitchFamily="18" charset="0"/>
              </a:rPr>
              <a:t>. </a:t>
            </a:r>
            <a:r>
              <a:rPr lang="en-US" sz="4000" dirty="0" err="1" smtClean="0">
                <a:latin typeface="Times New Roman" pitchFamily="18" charset="0"/>
                <a:cs typeface="Times New Roman" pitchFamily="18" charset="0"/>
              </a:rPr>
              <a:t>Intell</a:t>
            </a:r>
            <a:r>
              <a:rPr lang="en-US" sz="4000" dirty="0" smtClean="0">
                <a:latin typeface="Times New Roman" pitchFamily="18" charset="0"/>
                <a:cs typeface="Times New Roman" pitchFamily="18" charset="0"/>
              </a:rPr>
              <a:t>. Med. 2019, 99.  </a:t>
            </a:r>
          </a:p>
          <a:p>
            <a:pPr marL="852678" indent="-742950" fontAlgn="base">
              <a:buFont typeface="Wingdings" pitchFamily="2" charset="2"/>
              <a:buChar char="§"/>
            </a:pPr>
            <a:r>
              <a:rPr lang="en-US" sz="4000" dirty="0" smtClean="0">
                <a:latin typeface="Times New Roman" pitchFamily="18" charset="0"/>
                <a:cs typeface="Times New Roman" pitchFamily="18" charset="0"/>
              </a:rPr>
              <a:t>Bailer, C.; </a:t>
            </a:r>
            <a:r>
              <a:rPr lang="en-US" sz="4000" dirty="0" err="1" smtClean="0">
                <a:latin typeface="Times New Roman" pitchFamily="18" charset="0"/>
                <a:cs typeface="Times New Roman" pitchFamily="18" charset="0"/>
              </a:rPr>
              <a:t>Habtegebrial</a:t>
            </a:r>
            <a:r>
              <a:rPr lang="en-US" sz="4000" dirty="0" smtClean="0">
                <a:latin typeface="Times New Roman" pitchFamily="18" charset="0"/>
                <a:cs typeface="Times New Roman" pitchFamily="18" charset="0"/>
              </a:rPr>
              <a:t>, T.; Varanasi, K.; </a:t>
            </a:r>
            <a:r>
              <a:rPr lang="en-US" sz="4000" dirty="0" err="1" smtClean="0">
                <a:latin typeface="Times New Roman" pitchFamily="18" charset="0"/>
                <a:cs typeface="Times New Roman" pitchFamily="18" charset="0"/>
              </a:rPr>
              <a:t>Stricker</a:t>
            </a:r>
            <a:r>
              <a:rPr lang="en-US" sz="4000" dirty="0" smtClean="0">
                <a:latin typeface="Times New Roman" pitchFamily="18" charset="0"/>
                <a:cs typeface="Times New Roman" pitchFamily="18" charset="0"/>
              </a:rPr>
              <a:t>, D. Fast Feature Extraction with CNNs with Pooling Layers. </a:t>
            </a:r>
            <a:r>
              <a:rPr lang="en-US" sz="4000" dirty="0" err="1" smtClean="0">
                <a:latin typeface="Times New Roman" pitchFamily="18" charset="0"/>
                <a:cs typeface="Times New Roman" pitchFamily="18" charset="0"/>
              </a:rPr>
              <a:t>arXiv</a:t>
            </a:r>
            <a:r>
              <a:rPr lang="en-US" sz="4000" dirty="0" smtClean="0">
                <a:latin typeface="Times New Roman" pitchFamily="18" charset="0"/>
                <a:cs typeface="Times New Roman" pitchFamily="18" charset="0"/>
              </a:rPr>
              <a:t> 2018, arXiv:1805.03096.</a:t>
            </a:r>
          </a:p>
          <a:p>
            <a:pPr marL="852678" indent="-742950" fontAlgn="base">
              <a:buFont typeface="Wingdings" pitchFamily="2" charset="2"/>
              <a:buChar char="§"/>
            </a:pPr>
            <a:r>
              <a:rPr lang="en-US" sz="4000" dirty="0" smtClean="0">
                <a:latin typeface="Times New Roman" pitchFamily="18" charset="0"/>
                <a:cs typeface="Times New Roman" pitchFamily="18" charset="0"/>
              </a:rPr>
              <a:t> </a:t>
            </a:r>
            <a:r>
              <a:rPr lang="en-US" sz="4000" dirty="0" err="1" smtClean="0">
                <a:latin typeface="Times New Roman" pitchFamily="18" charset="0"/>
                <a:cs typeface="Times New Roman" pitchFamily="18" charset="0"/>
              </a:rPr>
              <a:t>Bakator</a:t>
            </a:r>
            <a:r>
              <a:rPr lang="en-US" sz="4000" dirty="0" smtClean="0">
                <a:latin typeface="Times New Roman" pitchFamily="18" charset="0"/>
                <a:cs typeface="Times New Roman" pitchFamily="18" charset="0"/>
              </a:rPr>
              <a:t>, M.; </a:t>
            </a:r>
            <a:r>
              <a:rPr lang="en-US" sz="4000" dirty="0" err="1" smtClean="0">
                <a:latin typeface="Times New Roman" pitchFamily="18" charset="0"/>
                <a:cs typeface="Times New Roman" pitchFamily="18" charset="0"/>
              </a:rPr>
              <a:t>Radosav</a:t>
            </a:r>
            <a:r>
              <a:rPr lang="en-US" sz="4000" dirty="0" smtClean="0">
                <a:latin typeface="Times New Roman" pitchFamily="18" charset="0"/>
                <a:cs typeface="Times New Roman" pitchFamily="18" charset="0"/>
              </a:rPr>
              <a:t>, D. Deep Learning and Medical Diagnosis: A Review of Literature. Multimodal Technol. Interact. 2018, 2, 47. </a:t>
            </a:r>
          </a:p>
          <a:p>
            <a:pPr marL="852678" indent="-742950" fontAlgn="base">
              <a:buFont typeface="Wingdings" pitchFamily="2" charset="2"/>
              <a:buChar char="§"/>
            </a:pPr>
            <a:r>
              <a:rPr lang="en-US" sz="4000" dirty="0" err="1" smtClean="0">
                <a:latin typeface="Times New Roman" pitchFamily="18" charset="0"/>
                <a:cs typeface="Times New Roman" pitchFamily="18" charset="0"/>
              </a:rPr>
              <a:t>Behzadi-khormouji</a:t>
            </a:r>
            <a:r>
              <a:rPr lang="en-US" sz="4000" dirty="0" smtClean="0">
                <a:latin typeface="Times New Roman" pitchFamily="18" charset="0"/>
                <a:cs typeface="Times New Roman" pitchFamily="18" charset="0"/>
              </a:rPr>
              <a:t>, H.; </a:t>
            </a:r>
            <a:r>
              <a:rPr lang="en-US" sz="4000" dirty="0" err="1" smtClean="0">
                <a:latin typeface="Times New Roman" pitchFamily="18" charset="0"/>
                <a:cs typeface="Times New Roman" pitchFamily="18" charset="0"/>
              </a:rPr>
              <a:t>Rostami</a:t>
            </a:r>
            <a:r>
              <a:rPr lang="en-US" sz="4000" dirty="0" smtClean="0">
                <a:latin typeface="Times New Roman" pitchFamily="18" charset="0"/>
                <a:cs typeface="Times New Roman" pitchFamily="18" charset="0"/>
              </a:rPr>
              <a:t>, H.; </a:t>
            </a:r>
            <a:r>
              <a:rPr lang="en-US" sz="4000" dirty="0" err="1" smtClean="0">
                <a:latin typeface="Times New Roman" pitchFamily="18" charset="0"/>
                <a:cs typeface="Times New Roman" pitchFamily="18" charset="0"/>
              </a:rPr>
              <a:t>Salehi</a:t>
            </a:r>
            <a:r>
              <a:rPr lang="en-US" sz="4000" dirty="0" smtClean="0">
                <a:latin typeface="Times New Roman" pitchFamily="18" charset="0"/>
                <a:cs typeface="Times New Roman" pitchFamily="18" charset="0"/>
              </a:rPr>
              <a:t>, S.; </a:t>
            </a:r>
            <a:r>
              <a:rPr lang="en-US" sz="4000" dirty="0" err="1" smtClean="0">
                <a:latin typeface="Times New Roman" pitchFamily="18" charset="0"/>
                <a:cs typeface="Times New Roman" pitchFamily="18" charset="0"/>
              </a:rPr>
              <a:t>Derakhshande-Rishehri</a:t>
            </a:r>
            <a:r>
              <a:rPr lang="en-US" sz="4000" dirty="0" smtClean="0">
                <a:latin typeface="Times New Roman" pitchFamily="18" charset="0"/>
                <a:cs typeface="Times New Roman" pitchFamily="18" charset="0"/>
              </a:rPr>
              <a:t>, T.; </a:t>
            </a:r>
            <a:r>
              <a:rPr lang="en-US" sz="4000" dirty="0" err="1" smtClean="0">
                <a:latin typeface="Times New Roman" pitchFamily="18" charset="0"/>
                <a:cs typeface="Times New Roman" pitchFamily="18" charset="0"/>
              </a:rPr>
              <a:t>Masoumi</a:t>
            </a:r>
            <a:r>
              <a:rPr lang="en-US" sz="4000" dirty="0" smtClean="0">
                <a:latin typeface="Times New Roman" pitchFamily="18" charset="0"/>
                <a:cs typeface="Times New Roman" pitchFamily="18" charset="0"/>
              </a:rPr>
              <a:t>, M.; </a:t>
            </a:r>
            <a:r>
              <a:rPr lang="en-US" sz="4000" dirty="0" err="1" smtClean="0">
                <a:latin typeface="Times New Roman" pitchFamily="18" charset="0"/>
                <a:cs typeface="Times New Roman" pitchFamily="18" charset="0"/>
              </a:rPr>
              <a:t>Salemi</a:t>
            </a:r>
            <a:r>
              <a:rPr lang="en-US" sz="4000" dirty="0" smtClean="0">
                <a:latin typeface="Times New Roman" pitchFamily="18" charset="0"/>
                <a:cs typeface="Times New Roman" pitchFamily="18" charset="0"/>
              </a:rPr>
              <a:t>, S.; </a:t>
            </a:r>
            <a:r>
              <a:rPr lang="en-US" sz="4000" dirty="0" err="1" smtClean="0">
                <a:latin typeface="Times New Roman" pitchFamily="18" charset="0"/>
                <a:cs typeface="Times New Roman" pitchFamily="18" charset="0"/>
              </a:rPr>
              <a:t>Keshavarz</a:t>
            </a:r>
            <a:r>
              <a:rPr lang="en-US" sz="4000" dirty="0" smtClean="0">
                <a:latin typeface="Times New Roman" pitchFamily="18" charset="0"/>
                <a:cs typeface="Times New Roman" pitchFamily="18" charset="0"/>
              </a:rPr>
              <a:t>, A.; </a:t>
            </a:r>
            <a:r>
              <a:rPr lang="en-US" sz="4000" dirty="0" err="1" smtClean="0">
                <a:latin typeface="Times New Roman" pitchFamily="18" charset="0"/>
                <a:cs typeface="Times New Roman" pitchFamily="18" charset="0"/>
              </a:rPr>
              <a:t>Gholamrezanezhad</a:t>
            </a:r>
            <a:r>
              <a:rPr lang="en-US" sz="4000" dirty="0" smtClean="0">
                <a:latin typeface="Times New Roman" pitchFamily="18" charset="0"/>
                <a:cs typeface="Times New Roman" pitchFamily="18" charset="0"/>
              </a:rPr>
              <a:t>, A.; </a:t>
            </a:r>
            <a:r>
              <a:rPr lang="en-US" sz="4000" dirty="0" err="1" smtClean="0">
                <a:latin typeface="Times New Roman" pitchFamily="18" charset="0"/>
                <a:cs typeface="Times New Roman" pitchFamily="18" charset="0"/>
              </a:rPr>
              <a:t>Assadi</a:t>
            </a:r>
            <a:r>
              <a:rPr lang="en-US" sz="4000" dirty="0" smtClean="0">
                <a:latin typeface="Times New Roman" pitchFamily="18" charset="0"/>
                <a:cs typeface="Times New Roman" pitchFamily="18" charset="0"/>
              </a:rPr>
              <a:t>, M.; </a:t>
            </a:r>
            <a:r>
              <a:rPr lang="en-US" sz="4000" dirty="0" err="1" smtClean="0">
                <a:latin typeface="Times New Roman" pitchFamily="18" charset="0"/>
                <a:cs typeface="Times New Roman" pitchFamily="18" charset="0"/>
              </a:rPr>
              <a:t>Batouli</a:t>
            </a:r>
            <a:r>
              <a:rPr lang="en-US" sz="4000" dirty="0" smtClean="0">
                <a:latin typeface="Times New Roman" pitchFamily="18" charset="0"/>
                <a:cs typeface="Times New Roman" pitchFamily="18" charset="0"/>
              </a:rPr>
              <a:t>, A. Deep learning, reusable and problem-based architectures for detection of consolidation on chest X-ray images. </a:t>
            </a:r>
            <a:r>
              <a:rPr lang="en-US" sz="4000" dirty="0" err="1" smtClean="0">
                <a:latin typeface="Times New Roman" pitchFamily="18" charset="0"/>
                <a:cs typeface="Times New Roman" pitchFamily="18" charset="0"/>
              </a:rPr>
              <a:t>Comput</a:t>
            </a:r>
            <a:r>
              <a:rPr lang="en-US" sz="4000" dirty="0" smtClean="0">
                <a:latin typeface="Times New Roman" pitchFamily="18" charset="0"/>
                <a:cs typeface="Times New Roman" pitchFamily="18" charset="0"/>
              </a:rPr>
              <a:t>. Methods Programs Biomed. 2020, 185, 105162.  [</a:t>
            </a:r>
            <a:r>
              <a:rPr lang="en-US" sz="4000" dirty="0" err="1" smtClean="0">
                <a:latin typeface="Times New Roman" pitchFamily="18" charset="0"/>
                <a:cs typeface="Times New Roman" pitchFamily="18" charset="0"/>
              </a:rPr>
              <a:t>PubMed</a:t>
            </a:r>
            <a:r>
              <a:rPr lang="en-US" sz="4000" dirty="0" smtClean="0">
                <a:latin typeface="Times New Roman" pitchFamily="18" charset="0"/>
                <a:cs typeface="Times New Roman" pitchFamily="18" charset="0"/>
              </a:rPr>
              <a:t>]</a:t>
            </a:r>
          </a:p>
          <a:p>
            <a:pPr marL="852678" indent="-742950" fontAlgn="base">
              <a:buFont typeface="Wingdings" pitchFamily="2" charset="2"/>
              <a:buChar char="§"/>
            </a:pPr>
            <a:r>
              <a:rPr lang="en-US" sz="4000" dirty="0" err="1" smtClean="0">
                <a:latin typeface="Times New Roman" pitchFamily="18" charset="0"/>
                <a:cs typeface="Times New Roman" pitchFamily="18" charset="0"/>
              </a:rPr>
              <a:t>Bouch</a:t>
            </a:r>
            <a:r>
              <a:rPr lang="en-US" sz="4000" dirty="0" smtClean="0">
                <a:latin typeface="Times New Roman" pitchFamily="18" charset="0"/>
                <a:cs typeface="Times New Roman" pitchFamily="18" charset="0"/>
              </a:rPr>
              <a:t>, C.; Williams, G. Recently published papers: Pneumonia, hypothermia and the elderly. Crit. Care 2006, 10, 167.  [</a:t>
            </a:r>
            <a:r>
              <a:rPr lang="en-US" sz="4000" dirty="0" err="1" smtClean="0">
                <a:latin typeface="Times New Roman" pitchFamily="18" charset="0"/>
                <a:cs typeface="Times New Roman" pitchFamily="18" charset="0"/>
              </a:rPr>
              <a:t>PubMed</a:t>
            </a:r>
            <a:r>
              <a:rPr lang="en-US" sz="4000" dirty="0" smtClean="0">
                <a:latin typeface="Times New Roman" pitchFamily="18" charset="0"/>
                <a:cs typeface="Times New Roman" pitchFamily="18" charset="0"/>
              </a:rPr>
              <a:t>]</a:t>
            </a:r>
          </a:p>
          <a:p>
            <a:pPr marL="852678" indent="-742950" fontAlgn="base">
              <a:buFont typeface="Wingdings" pitchFamily="2" charset="2"/>
              <a:buChar char="§"/>
            </a:pPr>
            <a:r>
              <a:rPr lang="en-US" sz="4000" dirty="0" err="1" smtClean="0">
                <a:latin typeface="Times New Roman" pitchFamily="18" charset="0"/>
                <a:cs typeface="Times New Roman" pitchFamily="18" charset="0"/>
              </a:rPr>
              <a:t>Brunetti</a:t>
            </a:r>
            <a:r>
              <a:rPr lang="en-US" sz="4000" dirty="0" smtClean="0">
                <a:latin typeface="Times New Roman" pitchFamily="18" charset="0"/>
                <a:cs typeface="Times New Roman" pitchFamily="18" charset="0"/>
              </a:rPr>
              <a:t>, A.; </a:t>
            </a:r>
            <a:r>
              <a:rPr lang="en-US" sz="4000" dirty="0" err="1" smtClean="0">
                <a:latin typeface="Times New Roman" pitchFamily="18" charset="0"/>
                <a:cs typeface="Times New Roman" pitchFamily="18" charset="0"/>
              </a:rPr>
              <a:t>Carnimeo</a:t>
            </a:r>
            <a:r>
              <a:rPr lang="en-US" sz="4000" dirty="0" smtClean="0">
                <a:latin typeface="Times New Roman" pitchFamily="18" charset="0"/>
                <a:cs typeface="Times New Roman" pitchFamily="18" charset="0"/>
              </a:rPr>
              <a:t>, L.; </a:t>
            </a:r>
            <a:r>
              <a:rPr lang="en-US" sz="4000" dirty="0" err="1" smtClean="0">
                <a:latin typeface="Times New Roman" pitchFamily="18" charset="0"/>
                <a:cs typeface="Times New Roman" pitchFamily="18" charset="0"/>
              </a:rPr>
              <a:t>Trotta</a:t>
            </a:r>
            <a:r>
              <a:rPr lang="en-US" sz="4000" dirty="0" smtClean="0">
                <a:latin typeface="Times New Roman" pitchFamily="18" charset="0"/>
                <a:cs typeface="Times New Roman" pitchFamily="18" charset="0"/>
              </a:rPr>
              <a:t>, G.F.; </a:t>
            </a:r>
            <a:r>
              <a:rPr lang="en-US" sz="4000" dirty="0" err="1" smtClean="0">
                <a:latin typeface="Times New Roman" pitchFamily="18" charset="0"/>
                <a:cs typeface="Times New Roman" pitchFamily="18" charset="0"/>
              </a:rPr>
              <a:t>Bevilacqua</a:t>
            </a:r>
            <a:r>
              <a:rPr lang="en-US" sz="4000" dirty="0" smtClean="0">
                <a:latin typeface="Times New Roman" pitchFamily="18" charset="0"/>
                <a:cs typeface="Times New Roman" pitchFamily="18" charset="0"/>
              </a:rPr>
              <a:t>, V. Computer-assisted frameworks for classification of liver, breast and blood </a:t>
            </a:r>
            <a:r>
              <a:rPr lang="en-US" sz="4000" dirty="0" err="1" smtClean="0">
                <a:latin typeface="Times New Roman" pitchFamily="18" charset="0"/>
                <a:cs typeface="Times New Roman" pitchFamily="18" charset="0"/>
              </a:rPr>
              <a:t>neoplasias</a:t>
            </a:r>
            <a:r>
              <a:rPr lang="en-US" sz="4000" dirty="0" smtClean="0">
                <a:latin typeface="Times New Roman" pitchFamily="18" charset="0"/>
                <a:cs typeface="Times New Roman" pitchFamily="18" charset="0"/>
              </a:rPr>
              <a:t> via neural networks: A survey based on medical images. </a:t>
            </a:r>
            <a:r>
              <a:rPr lang="en-US" sz="4000" dirty="0" err="1" smtClean="0">
                <a:latin typeface="Times New Roman" pitchFamily="18" charset="0"/>
                <a:cs typeface="Times New Roman" pitchFamily="18" charset="0"/>
              </a:rPr>
              <a:t>Neurocomputing</a:t>
            </a:r>
            <a:r>
              <a:rPr lang="en-US" sz="4000" dirty="0" smtClean="0">
                <a:latin typeface="Times New Roman" pitchFamily="18" charset="0"/>
                <a:cs typeface="Times New Roman" pitchFamily="18" charset="0"/>
              </a:rPr>
              <a:t> 2019, 335, 274–298. </a:t>
            </a:r>
          </a:p>
          <a:p>
            <a:pPr marL="852678" indent="-742950" fontAlgn="base">
              <a:buFont typeface="Wingdings" pitchFamily="2" charset="2"/>
              <a:buChar char="§"/>
            </a:pPr>
            <a:r>
              <a:rPr lang="en-US" sz="4000" dirty="0" smtClean="0">
                <a:latin typeface="Times New Roman" pitchFamily="18" charset="0"/>
                <a:cs typeface="Times New Roman" pitchFamily="18" charset="0"/>
              </a:rPr>
              <a:t>Cohen, J.P.; </a:t>
            </a:r>
            <a:r>
              <a:rPr lang="en-US" sz="4000" dirty="0" err="1" smtClean="0">
                <a:latin typeface="Times New Roman" pitchFamily="18" charset="0"/>
                <a:cs typeface="Times New Roman" pitchFamily="18" charset="0"/>
              </a:rPr>
              <a:t>Bertin</a:t>
            </a:r>
            <a:r>
              <a:rPr lang="en-US" sz="4000" dirty="0" smtClean="0">
                <a:latin typeface="Times New Roman" pitchFamily="18" charset="0"/>
                <a:cs typeface="Times New Roman" pitchFamily="18" charset="0"/>
              </a:rPr>
              <a:t>, P.; </a:t>
            </a:r>
            <a:r>
              <a:rPr lang="en-US" sz="4000" dirty="0" err="1" smtClean="0">
                <a:latin typeface="Times New Roman" pitchFamily="18" charset="0"/>
                <a:cs typeface="Times New Roman" pitchFamily="18" charset="0"/>
              </a:rPr>
              <a:t>Frappier</a:t>
            </a:r>
            <a:r>
              <a:rPr lang="en-US" sz="4000" dirty="0" smtClean="0">
                <a:latin typeface="Times New Roman" pitchFamily="18" charset="0"/>
                <a:cs typeface="Times New Roman" pitchFamily="18" charset="0"/>
              </a:rPr>
              <a:t>, V. Chester: A Web Delivered Locally Computed Chest X-Ray Disease Prediction System. </a:t>
            </a:r>
            <a:r>
              <a:rPr lang="en-US" sz="4000" dirty="0" err="1" smtClean="0">
                <a:latin typeface="Times New Roman" pitchFamily="18" charset="0"/>
                <a:cs typeface="Times New Roman" pitchFamily="18" charset="0"/>
              </a:rPr>
              <a:t>arXiv</a:t>
            </a:r>
            <a:r>
              <a:rPr lang="en-US" sz="4000" dirty="0" smtClean="0">
                <a:latin typeface="Times New Roman" pitchFamily="18" charset="0"/>
                <a:cs typeface="Times New Roman" pitchFamily="18" charset="0"/>
              </a:rPr>
              <a:t> 2019, arXiv:1901.11210.</a:t>
            </a:r>
          </a:p>
          <a:p>
            <a:pPr marL="852678" indent="-742950" fontAlgn="base">
              <a:buFont typeface="Wingdings" pitchFamily="2" charset="2"/>
              <a:buChar char="§"/>
            </a:pPr>
            <a:r>
              <a:rPr lang="en-US" sz="4000" dirty="0" smtClean="0">
                <a:latin typeface="Times New Roman" pitchFamily="18" charset="0"/>
                <a:cs typeface="Times New Roman" pitchFamily="18" charset="0"/>
              </a:rPr>
              <a:t> </a:t>
            </a:r>
            <a:r>
              <a:rPr lang="en-US" sz="4000" dirty="0" err="1" smtClean="0">
                <a:latin typeface="Times New Roman" pitchFamily="18" charset="0"/>
                <a:cs typeface="Times New Roman" pitchFamily="18" charset="0"/>
              </a:rPr>
              <a:t>Da</a:t>
            </a:r>
            <a:r>
              <a:rPr lang="en-US" sz="4000" dirty="0" smtClean="0">
                <a:latin typeface="Times New Roman" pitchFamily="18" charset="0"/>
                <a:cs typeface="Times New Roman" pitchFamily="18" charset="0"/>
              </a:rPr>
              <a:t> </a:t>
            </a:r>
            <a:r>
              <a:rPr lang="en-US" sz="4000" dirty="0" err="1" smtClean="0">
                <a:latin typeface="Times New Roman" pitchFamily="18" charset="0"/>
                <a:cs typeface="Times New Roman" pitchFamily="18" charset="0"/>
              </a:rPr>
              <a:t>Nóbrega</a:t>
            </a:r>
            <a:r>
              <a:rPr lang="en-US" sz="4000" dirty="0" smtClean="0">
                <a:latin typeface="Times New Roman" pitchFamily="18" charset="0"/>
                <a:cs typeface="Times New Roman" pitchFamily="18" charset="0"/>
              </a:rPr>
              <a:t>, R.V.M.; </a:t>
            </a:r>
            <a:r>
              <a:rPr lang="en-US" sz="4000" dirty="0" err="1" smtClean="0">
                <a:latin typeface="Times New Roman" pitchFamily="18" charset="0"/>
                <a:cs typeface="Times New Roman" pitchFamily="18" charset="0"/>
              </a:rPr>
              <a:t>Rebouças</a:t>
            </a:r>
            <a:r>
              <a:rPr lang="en-US" sz="4000" dirty="0" smtClean="0">
                <a:latin typeface="Times New Roman" pitchFamily="18" charset="0"/>
                <a:cs typeface="Times New Roman" pitchFamily="18" charset="0"/>
              </a:rPr>
              <a:t> </a:t>
            </a:r>
            <a:r>
              <a:rPr lang="en-US" sz="4000" dirty="0" err="1" smtClean="0">
                <a:latin typeface="Times New Roman" pitchFamily="18" charset="0"/>
                <a:cs typeface="Times New Roman" pitchFamily="18" charset="0"/>
              </a:rPr>
              <a:t>Filho</a:t>
            </a:r>
            <a:r>
              <a:rPr lang="en-US" sz="4000" dirty="0" smtClean="0">
                <a:latin typeface="Times New Roman" pitchFamily="18" charset="0"/>
                <a:cs typeface="Times New Roman" pitchFamily="18" charset="0"/>
              </a:rPr>
              <a:t>, P.P.; </a:t>
            </a:r>
            <a:r>
              <a:rPr lang="en-US" sz="4000" dirty="0" err="1" smtClean="0">
                <a:latin typeface="Times New Roman" pitchFamily="18" charset="0"/>
                <a:cs typeface="Times New Roman" pitchFamily="18" charset="0"/>
              </a:rPr>
              <a:t>Rodrigues</a:t>
            </a:r>
            <a:r>
              <a:rPr lang="en-US" sz="4000" dirty="0" smtClean="0">
                <a:latin typeface="Times New Roman" pitchFamily="18" charset="0"/>
                <a:cs typeface="Times New Roman" pitchFamily="18" charset="0"/>
              </a:rPr>
              <a:t>, M.B.; </a:t>
            </a:r>
            <a:r>
              <a:rPr lang="en-US" sz="4000" dirty="0" err="1" smtClean="0">
                <a:latin typeface="Times New Roman" pitchFamily="18" charset="0"/>
                <a:cs typeface="Times New Roman" pitchFamily="18" charset="0"/>
              </a:rPr>
              <a:t>da</a:t>
            </a:r>
            <a:r>
              <a:rPr lang="en-US" sz="4000" dirty="0" smtClean="0">
                <a:latin typeface="Times New Roman" pitchFamily="18" charset="0"/>
                <a:cs typeface="Times New Roman" pitchFamily="18" charset="0"/>
              </a:rPr>
              <a:t> Silva, S.P.P.; </a:t>
            </a:r>
            <a:r>
              <a:rPr lang="en-US" sz="4000" dirty="0" err="1" smtClean="0">
                <a:latin typeface="Times New Roman" pitchFamily="18" charset="0"/>
                <a:cs typeface="Times New Roman" pitchFamily="18" charset="0"/>
              </a:rPr>
              <a:t>Dourado</a:t>
            </a:r>
            <a:r>
              <a:rPr lang="en-US" sz="4000" dirty="0" smtClean="0">
                <a:latin typeface="Times New Roman" pitchFamily="18" charset="0"/>
                <a:cs typeface="Times New Roman" pitchFamily="18" charset="0"/>
              </a:rPr>
              <a:t> </a:t>
            </a:r>
            <a:r>
              <a:rPr lang="en-US" sz="4000" dirty="0" err="1" smtClean="0">
                <a:latin typeface="Times New Roman" pitchFamily="18" charset="0"/>
                <a:cs typeface="Times New Roman" pitchFamily="18" charset="0"/>
              </a:rPr>
              <a:t>Júnior</a:t>
            </a:r>
            <a:r>
              <a:rPr lang="en-US" sz="4000" dirty="0" smtClean="0">
                <a:latin typeface="Times New Roman" pitchFamily="18" charset="0"/>
                <a:cs typeface="Times New Roman" pitchFamily="18" charset="0"/>
              </a:rPr>
              <a:t>, C.M.J.M.; de Albuquerque, V.H.C. Lung nodule malignancy classification in chest computed tomography images using transfer learning and </a:t>
            </a:r>
            <a:r>
              <a:rPr lang="en-US" sz="4000" dirty="0" err="1" smtClean="0">
                <a:latin typeface="Times New Roman" pitchFamily="18" charset="0"/>
                <a:cs typeface="Times New Roman" pitchFamily="18" charset="0"/>
              </a:rPr>
              <a:t>convolutional</a:t>
            </a:r>
            <a:r>
              <a:rPr lang="en-US" sz="4000" dirty="0" smtClean="0">
                <a:latin typeface="Times New Roman" pitchFamily="18" charset="0"/>
                <a:cs typeface="Times New Roman" pitchFamily="18" charset="0"/>
              </a:rPr>
              <a:t> neural networks. Neural </a:t>
            </a:r>
            <a:r>
              <a:rPr lang="en-US" sz="4000" dirty="0" err="1" smtClean="0">
                <a:latin typeface="Times New Roman" pitchFamily="18" charset="0"/>
                <a:cs typeface="Times New Roman" pitchFamily="18" charset="0"/>
              </a:rPr>
              <a:t>Comput</a:t>
            </a:r>
            <a:r>
              <a:rPr lang="en-US" sz="4000" dirty="0" smtClean="0">
                <a:latin typeface="Times New Roman" pitchFamily="18" charset="0"/>
                <a:cs typeface="Times New Roman" pitchFamily="18" charset="0"/>
              </a:rPr>
              <a:t>. Appl. 2018, 1–18. </a:t>
            </a:r>
          </a:p>
          <a:p>
            <a:pPr marL="852678" indent="-742950">
              <a:buFont typeface="Wingdings" pitchFamily="2" charset="2"/>
              <a:buChar char="§"/>
            </a:pPr>
            <a:r>
              <a:rPr lang="en-US" sz="4000" dirty="0" smtClean="0">
                <a:latin typeface="Times New Roman" pitchFamily="18" charset="0"/>
                <a:cs typeface="Times New Roman" pitchFamily="18" charset="0"/>
              </a:rPr>
              <a:t>Dai, W.; Chen, Y.; </a:t>
            </a:r>
            <a:r>
              <a:rPr lang="en-US" sz="4000" dirty="0" err="1" smtClean="0">
                <a:latin typeface="Times New Roman" pitchFamily="18" charset="0"/>
                <a:cs typeface="Times New Roman" pitchFamily="18" charset="0"/>
              </a:rPr>
              <a:t>Xue</a:t>
            </a:r>
            <a:r>
              <a:rPr lang="en-US" sz="4000" dirty="0" smtClean="0">
                <a:latin typeface="Times New Roman" pitchFamily="18" charset="0"/>
                <a:cs typeface="Times New Roman" pitchFamily="18" charset="0"/>
              </a:rPr>
              <a:t>, G.-r.; Yang, Q.; Yu, Y.; </a:t>
            </a:r>
            <a:r>
              <a:rPr lang="en-US" sz="4000" dirty="0" err="1" smtClean="0">
                <a:latin typeface="Times New Roman" pitchFamily="18" charset="0"/>
                <a:cs typeface="Times New Roman" pitchFamily="18" charset="0"/>
              </a:rPr>
              <a:t>Koller</a:t>
            </a:r>
            <a:r>
              <a:rPr lang="en-US" sz="4000" dirty="0" smtClean="0">
                <a:latin typeface="Times New Roman" pitchFamily="18" charset="0"/>
                <a:cs typeface="Times New Roman" pitchFamily="18" charset="0"/>
              </a:rPr>
              <a:t>, D.; </a:t>
            </a:r>
            <a:r>
              <a:rPr lang="en-US" sz="4000" dirty="0" err="1" smtClean="0">
                <a:latin typeface="Times New Roman" pitchFamily="18" charset="0"/>
                <a:cs typeface="Times New Roman" pitchFamily="18" charset="0"/>
              </a:rPr>
              <a:t>Schuurmans</a:t>
            </a:r>
            <a:r>
              <a:rPr lang="en-US" sz="4000" dirty="0" smtClean="0">
                <a:latin typeface="Times New Roman" pitchFamily="18" charset="0"/>
                <a:cs typeface="Times New Roman" pitchFamily="18" charset="0"/>
              </a:rPr>
              <a:t>, D.; </a:t>
            </a:r>
            <a:r>
              <a:rPr lang="en-US" sz="4000" dirty="0" err="1" smtClean="0">
                <a:latin typeface="Times New Roman" pitchFamily="18" charset="0"/>
                <a:cs typeface="Times New Roman" pitchFamily="18" charset="0"/>
              </a:rPr>
              <a:t>Bengio</a:t>
            </a:r>
            <a:r>
              <a:rPr lang="en-US" sz="4000" dirty="0" smtClean="0">
                <a:latin typeface="Times New Roman" pitchFamily="18" charset="0"/>
                <a:cs typeface="Times New Roman" pitchFamily="18" charset="0"/>
              </a:rPr>
              <a:t>, Y.; </a:t>
            </a:r>
            <a:r>
              <a:rPr lang="en-US" sz="4000" dirty="0" err="1" smtClean="0">
                <a:latin typeface="Times New Roman" pitchFamily="18" charset="0"/>
                <a:cs typeface="Times New Roman" pitchFamily="18" charset="0"/>
              </a:rPr>
              <a:t>Bottou</a:t>
            </a:r>
            <a:r>
              <a:rPr lang="en-US" sz="4000" dirty="0" smtClean="0">
                <a:latin typeface="Times New Roman" pitchFamily="18" charset="0"/>
                <a:cs typeface="Times New Roman" pitchFamily="18" charset="0"/>
              </a:rPr>
              <a:t>, L. (Eds.) Translated Learning: Transfer Learning across Different Feature Spaces. In Advances in Neural Information Processing Systems 21, Proceedings of the Neural Information Processing Systems 2008, Vancouver, BC, Canada, 8–10 December 2008; Neural Information Processing Systems Foundation, Inc. (NIPS): Vancouver, BC, Canada, 2008; pp. 353–360 </a:t>
            </a:r>
          </a:p>
          <a:p>
            <a:pPr marL="852678" indent="-742950">
              <a:buFont typeface="Wingdings" pitchFamily="2" charset="2"/>
              <a:buChar char="§"/>
            </a:pPr>
            <a:r>
              <a:rPr lang="en-US" sz="4000" dirty="0" smtClean="0">
                <a:latin typeface="Times New Roman" pitchFamily="18" charset="0"/>
                <a:cs typeface="Times New Roman" pitchFamily="18" charset="0"/>
              </a:rPr>
              <a:t/>
            </a:r>
            <a:br>
              <a:rPr lang="en-US" sz="4000" dirty="0" smtClean="0">
                <a:latin typeface="Times New Roman" pitchFamily="18" charset="0"/>
                <a:cs typeface="Times New Roman" pitchFamily="18" charset="0"/>
              </a:rPr>
            </a:br>
            <a:endParaRPr 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1"/>
          <p:cNvSpPr>
            <a:spLocks noChangeArrowheads="1"/>
          </p:cNvSpPr>
          <p:nvPr/>
        </p:nvSpPr>
        <p:spPr bwMode="auto">
          <a:xfrm>
            <a:off x="207034" y="500331"/>
            <a:ext cx="11984966" cy="535531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Fan, J.; Cao, X.; Yap, P.T.;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Shen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D.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BIRNet</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Brain image registration using dual-supervised fully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convolutional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networks. Med. Image Anal. 2019, 54, 193–206.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PubMed</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Gilani</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Z.;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Kwong</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Y.D.; Levine, O.S.;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Deloria</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-Knoll, M.; Scott, J.A.G.; O’Brien, K.L.;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Feikin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D.R. A literature review and survey of childhood pneumonia etiology studies: 2000–2010.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Clin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Infect. Dis. 2012, 54 (Suppl. 2), S102–S108.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PubMed</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Goyal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M.;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Goyal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R.;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Lall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B. Learning Activation Functions: A new paradigm of understanding Neural Networks.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arXiv</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2019, arXiv:1906.09529. Appl. Sci. 2020, 10, 559 17 of 17</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Gu</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Y.; Lu, X.; Yang, L.; Zhang, B.; Yu, D.; Zhao, Y.;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Gao</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L.; Wu, L.; Zhou, T. Automatic lung nodule detection using a 3D deep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convolutional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neural network combined with a multi-scale prediction strategy in chest CTs.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Comput</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Biol. Med. 2018, 103, 220–231. </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He, K.; Zhang, X.;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Ren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S.; Sun, J. Deep Residual Learning for Image Recognition.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arXiv</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2015, arXiv:1512.03385.</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Heron, M. Deaths: Leading causes for 2010. Natl. Vital. Stat. Rep. 2013, 62, 1–96.</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Ho, T.K.K.;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Gwak</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J. Multiple feature integration for classification of thoracic disease in chest radiography. Appl. Sci. 2019, 9, 4130. </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Holzinger</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Langs</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G.;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Denk</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H.;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Zatloukal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K.;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Müller</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H.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Causability</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and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explainability</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of artificial intelligence in medicine. WIREs Data Min.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Knowl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Discov</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2019, 9, e1312.  66. Shorten, C.;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Khoshg</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Huang, G.; Liu, Z.; van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der</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Maaten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L.; Weinberger, K.Q. Densely Connected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Convolutional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Networks. arXiv2016, arXiv:1608.06993.</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Jaiswal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A.K.;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Tiwari</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P.; Kumar, S.; Gupta, D.;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Khanna</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Rodrigues</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J.J.P.C. Identifying pneumonia in chest X-rays: A deep learning approach. Meas. J. Int. Meas. Confed. 2019, 145, 511–518.  Appl. Sci. 2020, 10, 559 16 of 17</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1"/>
          <p:cNvSpPr>
            <a:spLocks noChangeArrowheads="1"/>
          </p:cNvSpPr>
          <p:nvPr/>
        </p:nvSpPr>
        <p:spPr bwMode="auto">
          <a:xfrm>
            <a:off x="207034" y="483077"/>
            <a:ext cx="11680166" cy="590931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Jung, H.; Kim, B.; Lee, I.; Lee, J.; Kang, J. Classification of lung nodules in CT scans using three-dimensional deep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convolutional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neural networks with a checkpoint ensemble method. BMC Med. Imaging 2018, 18, 48.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PubMed</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Kallianos</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K.;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Mongan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J.;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Antani</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S.; Henry, T.; Taylor, A.;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Abuya</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J.;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Kohli</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M. How far have we come? Artificial intelligence for chest radiograph interpretation.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Clin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Radiol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2019, 74, 338–345. </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Ke</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Q.; Zhang, J.; Wei, W.;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Połap</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D.;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Wo</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zniak</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M.;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Ko´smider</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L.;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Damaševiˇcius</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R. A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neuro</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-heuristic approach for recognition of lung diseases from X-ray images. Expert Syst. Appl. 2019, 126, 218–232. </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Kermany</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D.S.;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Goldbaum</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M.;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Cai</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W.;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Valentim</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C.C.S.; Liang, H.; Baxter, S.L.;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McKeown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 Yang, G.; Wu, X.; Yan, F.; et al. Identifying Medical Diagnoses and Treatable Diseases by Image-Based Deep Learning. Cell 2018, 172, 1122–1131.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PubMed</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Kingma</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D.P.;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Ba</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J.L. Adam: A Method for Stochastic Optimization. In Proceedings of the 3rd International Conference for Learning Representations, ICLR 2015, San Diego, CA, USA, 7–9 May 2015.</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Krizhevsky</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Sutskever</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I.; Hinton, G.E.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ImageNet</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Classification with Deep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Convolutional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Neural Networks.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Commun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ACM 2017, 60, 84–90. </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Lakhani</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P.;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Sundaram</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B. Deep Learning at Chest Radiography: Automated Classification of Pulmonary Tuberculosis by Using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Convolutional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Neural Networks. Radiology 2017, 284, 574–582.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PubMed</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Lecun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Y.;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Bottou</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L.;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Bengio</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Y.;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Haffner</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P. Gradient-based learning applied to document recognition. Proc. IEEE 1998, 86, 2278–2324. </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Li, X.;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Shen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L.;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Xie</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X.; Huang, S.;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Xie</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Z.; Hong, X.; Yu, J. Multi-resolution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convolutional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networks for chest X-ray radiograph based lung nodule detection.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Artif</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Intell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Med. 2019, 101744.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PubMed</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Liang, G.;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Zheng</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L. A transfer learning method with deep residual network for pediatric pneumonia diagnosis.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Comput</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Methods Programs Biomed. 2019, 104964.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PubMed</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1"/>
          <p:cNvSpPr>
            <a:spLocks noChangeArrowheads="1"/>
          </p:cNvSpPr>
          <p:nvPr/>
        </p:nvSpPr>
        <p:spPr bwMode="auto">
          <a:xfrm>
            <a:off x="345056" y="345056"/>
            <a:ext cx="11524891" cy="618630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1" fontAlgn="base" latinLnBrk="0" hangingPunct="1">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Litjens</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G.;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Kooi</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Bejnordi</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B.E.;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Setio</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A.A.A.;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Ciompi</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F.;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Ghafoorian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M.; van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der</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Laak</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J.A.W.M.;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Ginneken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B.;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Sánchez</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C.I. A survey on deep learning in medical image analysis. Med. Image Anal. 2017, 42, 60–88.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PubMed</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Liu, N.; Wan, L.; Zhang, Y.; Zhou, 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Huo</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H.; Fang, T. Exploiting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Convolutional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Neural Networks With Deeply Local Description for Remote Sensing Image Classification. IEEE Access 2018, 6, 11215–11228.</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Malukas</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U.;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Maskeli</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unas</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R.;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Damaševiˇcius</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R.;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Wo</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zniak</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M. Real time path finding for assisted living using deep learning. J.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Univers</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Comput</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Sci. 2018, 24, 475–487.</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Meyer, P.;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Noblet</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V.;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Mazzara</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C.;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Lallement</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 Survey on deep learning for radiotherapy.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Comput</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Biol. Med. 2018, 98, 126–146.  Appl. Sci. 2020, 10, 559 15 of 17</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Nam, J.G.; Park, S.; Hwang, E.J.; Lee, J.H.; Jin, K.; Lim, K.Y.; Park, C.M. Development and validation of deep learning-based automatic detection algorithm for malignant pulmonary nodules on chest radiographs. Radiology 2019, 290, 218–228. </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Nasrullah</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N.; Sang, J.;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Alam</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M.S.;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Mateen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M.;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Cai</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B.;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Hu</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H. Automated lung nodule detection and classification using deep learning combined with multiple strategies. Sensors 2019, 19, 3722. </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National Center for Health Statistics (NCHS); Centers for Disease Control and Prevention (CDC)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FastStats</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Pneumonia. Last Updated February 2017. Available online: </a:t>
            </a:r>
            <a:r>
              <a:rPr kumimoji="0" lang="en-US" b="0" i="0" u="none" strike="noStrike" cap="none" normalizeH="0" baseline="0" dirty="0" smtClean="0">
                <a:ln>
                  <a:noFill/>
                </a:ln>
                <a:solidFill>
                  <a:srgbClr val="0000FF"/>
                </a:solidFill>
                <a:effectLst/>
                <a:latin typeface="Times New Roman" pitchFamily="18" charset="0"/>
                <a:ea typeface="Times New Roman" pitchFamily="18" charset="0"/>
                <a:cs typeface="Times New Roman" pitchFamily="18" charset="0"/>
                <a:hlinkClick r:id="rId2"/>
              </a:rPr>
              <a:t>http://www.cdc.gov/nchs/fastats/pneumonia.htm</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(accessed on 21 November 2019).</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Pasa</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F.;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Golkov</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V.; Pfeiffer, F.;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Cremers</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D.; Pfeiffer, D. Efficient deep network architectures for fast chest X-ray tuberculosis screening and visualization. Sci. Rep. 2019, 9, 6268. </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Pezeshk</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A.;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Hamidian</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S.;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Petrick</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N.;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Sahiner</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B. 3-D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convolutional</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neural networks for automatic detection of pulmonary nodules in chest CT. IEEE J. Biomed. Health Inform. 2019, 23, 2080–2090. </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Wingdings" pitchFamily="2" charset="2"/>
              <a:buChar char="§"/>
              <a:tabLst/>
            </a:pP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Raghu</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M.; Zhang, C.; Kleinberg, J.M.;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Bengio</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S. Transfusion: Understanding Transfer Learning with Applications to Medical Imaging. </a:t>
            </a:r>
            <a:r>
              <a:rPr kumimoji="0" lang="en-US" b="0" i="0" u="none" strike="noStrike" cap="none" normalizeH="0" baseline="0" dirty="0" err="1" smtClean="0">
                <a:ln>
                  <a:noFill/>
                </a:ln>
                <a:solidFill>
                  <a:srgbClr val="000000"/>
                </a:solidFill>
                <a:effectLst/>
                <a:latin typeface="Times New Roman" pitchFamily="18" charset="0"/>
                <a:ea typeface="Times New Roman" pitchFamily="18" charset="0"/>
                <a:cs typeface="Times New Roman" pitchFamily="18" charset="0"/>
              </a:rPr>
              <a:t>arXiv</a:t>
            </a:r>
            <a:r>
              <a:rPr kumimoji="0" lang="en-US" b="0" i="0" u="none" strike="noStrike" cap="none" normalizeH="0" baseline="0" dirty="0" smtClean="0">
                <a:ln>
                  <a:noFill/>
                </a:ln>
                <a:solidFill>
                  <a:srgbClr val="000000"/>
                </a:solidFill>
                <a:effectLst/>
                <a:latin typeface="Times New Roman" pitchFamily="18" charset="0"/>
                <a:ea typeface="Times New Roman" pitchFamily="18" charset="0"/>
                <a:cs typeface="Times New Roman" pitchFamily="18" charset="0"/>
              </a:rPr>
              <a:t> 2019, arXiv:1902.07208.</a:t>
            </a:r>
            <a:endParaRPr kumimoji="0" lang="en-US" b="0" i="0" u="none" strike="noStrike" cap="none" normalizeH="0" baseline="0" dirty="0" smtClean="0">
              <a:ln>
                <a:noFill/>
              </a:ln>
              <a:solidFill>
                <a:schemeClr val="tx1"/>
              </a:solidFill>
              <a:effectLst/>
              <a:latin typeface="Times New Roman" pitchFamily="18"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548641" y="719666"/>
          <a:ext cx="10868295" cy="5380785"/>
        </p:xfrm>
        <a:graphic>
          <a:graphicData uri="http://schemas.openxmlformats.org/drawingml/2006/table">
            <a:tbl>
              <a:tblPr firstRow="1" bandRow="1">
                <a:tableStyleId>{5C22544A-7EE6-4342-B048-85BDC9FD1C3A}</a:tableStyleId>
              </a:tblPr>
              <a:tblGrid>
                <a:gridCol w="653142">
                  <a:extLst>
                    <a:ext uri="{9D8B030D-6E8A-4147-A177-3AD203B41FA5}">
                      <a16:colId xmlns:a16="http://schemas.microsoft.com/office/drawing/2014/main" xmlns="" val="20000"/>
                    </a:ext>
                  </a:extLst>
                </a:gridCol>
                <a:gridCol w="1384663">
                  <a:extLst>
                    <a:ext uri="{9D8B030D-6E8A-4147-A177-3AD203B41FA5}">
                      <a16:colId xmlns:a16="http://schemas.microsoft.com/office/drawing/2014/main" xmlns="" val="20001"/>
                    </a:ext>
                  </a:extLst>
                </a:gridCol>
                <a:gridCol w="1449977">
                  <a:extLst>
                    <a:ext uri="{9D8B030D-6E8A-4147-A177-3AD203B41FA5}">
                      <a16:colId xmlns:a16="http://schemas.microsoft.com/office/drawing/2014/main" xmlns="" val="20002"/>
                    </a:ext>
                  </a:extLst>
                </a:gridCol>
                <a:gridCol w="1188720"/>
                <a:gridCol w="1685108">
                  <a:extLst>
                    <a:ext uri="{9D8B030D-6E8A-4147-A177-3AD203B41FA5}">
                      <a16:colId xmlns:a16="http://schemas.microsoft.com/office/drawing/2014/main" xmlns="" val="20003"/>
                    </a:ext>
                  </a:extLst>
                </a:gridCol>
                <a:gridCol w="4506685">
                  <a:extLst>
                    <a:ext uri="{9D8B030D-6E8A-4147-A177-3AD203B41FA5}">
                      <a16:colId xmlns:a16="http://schemas.microsoft.com/office/drawing/2014/main" xmlns="" val="20004"/>
                    </a:ext>
                  </a:extLst>
                </a:gridCol>
              </a:tblGrid>
              <a:tr h="1022145">
                <a:tc>
                  <a:txBody>
                    <a:bodyPr/>
                    <a:lstStyle/>
                    <a:p>
                      <a:r>
                        <a:rPr lang="en-US" sz="1400" dirty="0">
                          <a:latin typeface="Times New Roman" pitchFamily="18" charset="0"/>
                          <a:cs typeface="Times New Roman" pitchFamily="18" charset="0"/>
                        </a:rPr>
                        <a:t>SNO</a:t>
                      </a:r>
                    </a:p>
                  </a:txBody>
                  <a:tcPr/>
                </a:tc>
                <a:tc>
                  <a:txBody>
                    <a:bodyPr/>
                    <a:lstStyle/>
                    <a:p>
                      <a:r>
                        <a:rPr lang="en-US" sz="1400" dirty="0">
                          <a:latin typeface="Times New Roman" pitchFamily="18" charset="0"/>
                          <a:cs typeface="Times New Roman" pitchFamily="18" charset="0"/>
                        </a:rPr>
                        <a:t>TITLE</a:t>
                      </a:r>
                    </a:p>
                  </a:txBody>
                  <a:tcPr/>
                </a:tc>
                <a:tc>
                  <a:txBody>
                    <a:bodyPr/>
                    <a:lstStyle/>
                    <a:p>
                      <a:r>
                        <a:rPr lang="en-US" sz="1400" dirty="0" smtClean="0">
                          <a:latin typeface="Times New Roman" pitchFamily="18" charset="0"/>
                          <a:cs typeface="Times New Roman" pitchFamily="18" charset="0"/>
                        </a:rPr>
                        <a:t>PUBLICATION</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YEAR</a:t>
                      </a:r>
                      <a:endParaRPr lang="en-US" sz="1400" dirty="0">
                        <a:latin typeface="Times New Roman" pitchFamily="18" charset="0"/>
                        <a:cs typeface="Times New Roman" pitchFamily="18" charset="0"/>
                      </a:endParaRPr>
                    </a:p>
                  </a:txBody>
                  <a:tcPr/>
                </a:tc>
                <a:tc>
                  <a:txBody>
                    <a:bodyPr/>
                    <a:lstStyle/>
                    <a:p>
                      <a:r>
                        <a:rPr lang="en-US" sz="1400" dirty="0">
                          <a:latin typeface="Times New Roman" pitchFamily="18" charset="0"/>
                          <a:cs typeface="Times New Roman" pitchFamily="18" charset="0"/>
                        </a:rPr>
                        <a:t>AUTHOR</a:t>
                      </a:r>
                    </a:p>
                  </a:txBody>
                  <a:tcPr/>
                </a:tc>
                <a:tc>
                  <a:txBody>
                    <a:bodyPr/>
                    <a:lstStyle/>
                    <a:p>
                      <a:r>
                        <a:rPr lang="en-US" sz="1400" dirty="0">
                          <a:latin typeface="Times New Roman" pitchFamily="18" charset="0"/>
                          <a:cs typeface="Times New Roman" pitchFamily="18" charset="0"/>
                        </a:rPr>
                        <a:t>INFERENCE</a:t>
                      </a:r>
                    </a:p>
                  </a:txBody>
                  <a:tcPr/>
                </a:tc>
                <a:extLst>
                  <a:ext uri="{0D108BD9-81ED-4DB2-BD59-A6C34878D82A}">
                    <a16:rowId xmlns:a16="http://schemas.microsoft.com/office/drawing/2014/main" xmlns="" val="10000"/>
                  </a:ext>
                </a:extLst>
              </a:tr>
              <a:tr h="3979720">
                <a:tc>
                  <a:txBody>
                    <a:bodyPr/>
                    <a:lstStyle/>
                    <a:p>
                      <a:r>
                        <a:rPr lang="en-US" sz="1400" dirty="0">
                          <a:latin typeface="Times New Roman" pitchFamily="18" charset="0"/>
                          <a:cs typeface="Times New Roman" pitchFamily="18" charset="0"/>
                        </a:rPr>
                        <a:t>3</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400" b="0" i="0" kern="1200" dirty="0">
                          <a:solidFill>
                            <a:schemeClr val="dk1"/>
                          </a:solidFill>
                          <a:latin typeface="Times New Roman" pitchFamily="18" charset="0"/>
                          <a:ea typeface="+mn-ea"/>
                          <a:cs typeface="Times New Roman" pitchFamily="18" charset="0"/>
                        </a:rPr>
                        <a:t>Identifying pneumonia in chest X-rays: A deep learning approach</a:t>
                      </a:r>
                    </a:p>
                    <a:p>
                      <a:endParaRPr lang="en-US" sz="1400" dirty="0">
                        <a:latin typeface="Times New Roman" pitchFamily="18" charset="0"/>
                        <a:cs typeface="Times New Roman" pitchFamily="18" charset="0"/>
                      </a:endParaRPr>
                    </a:p>
                  </a:txBody>
                  <a:tcPr/>
                </a:tc>
                <a:tc>
                  <a:txBody>
                    <a:bodyPr/>
                    <a:lstStyle/>
                    <a:p>
                      <a:r>
                        <a:rPr kumimoji="0" lang="en-US" sz="1400" b="0" i="0" kern="1200" dirty="0">
                          <a:solidFill>
                            <a:schemeClr val="dk1"/>
                          </a:solidFill>
                          <a:latin typeface="Times New Roman" pitchFamily="18" charset="0"/>
                          <a:ea typeface="+mn-ea"/>
                          <a:cs typeface="Times New Roman" pitchFamily="18" charset="0"/>
                        </a:rPr>
                        <a:t>SCIENCE</a:t>
                      </a:r>
                      <a:r>
                        <a:rPr kumimoji="0" lang="en-US" sz="1400" b="0" i="0" kern="1200" baseline="0" dirty="0">
                          <a:solidFill>
                            <a:schemeClr val="dk1"/>
                          </a:solidFill>
                          <a:latin typeface="Times New Roman" pitchFamily="18" charset="0"/>
                          <a:ea typeface="+mn-ea"/>
                          <a:cs typeface="Times New Roman" pitchFamily="18" charset="0"/>
                        </a:rPr>
                        <a:t>DIRECT INTERNATIONAL </a:t>
                      </a:r>
                      <a:r>
                        <a:rPr kumimoji="0" lang="en-US" sz="1400" b="0" i="0" kern="1200" baseline="0" dirty="0" smtClean="0">
                          <a:solidFill>
                            <a:schemeClr val="dk1"/>
                          </a:solidFill>
                          <a:latin typeface="Times New Roman" pitchFamily="18" charset="0"/>
                          <a:ea typeface="+mn-ea"/>
                          <a:cs typeface="Times New Roman" pitchFamily="18" charset="0"/>
                        </a:rPr>
                        <a:t>JOURNAL- VOL 7 ISSUE 4</a:t>
                      </a:r>
                      <a:endParaRPr kumimoji="0" lang="en-US" sz="1400" b="0" i="0" kern="1200" baseline="0" dirty="0">
                        <a:solidFill>
                          <a:schemeClr val="dk1"/>
                        </a:solidFill>
                        <a:latin typeface="Times New Roman" pitchFamily="18" charset="0"/>
                        <a:ea typeface="+mn-ea"/>
                        <a:cs typeface="Times New Roman" pitchFamily="18" charset="0"/>
                      </a:endParaRPr>
                    </a:p>
                    <a:p>
                      <a:endParaRPr kumimoji="0" lang="en-US" sz="1400" b="0" i="0" kern="1200" dirty="0">
                        <a:solidFill>
                          <a:schemeClr val="dk1"/>
                        </a:solidFill>
                        <a:latin typeface="Times New Roman" pitchFamily="18" charset="0"/>
                        <a:ea typeface="+mn-ea"/>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400" b="0" i="0" kern="1200" dirty="0" smtClean="0">
                          <a:solidFill>
                            <a:schemeClr val="dk1"/>
                          </a:solidFill>
                          <a:latin typeface="Times New Roman" pitchFamily="18" charset="0"/>
                          <a:ea typeface="+mn-ea"/>
                          <a:cs typeface="Times New Roman" pitchFamily="18" charset="0"/>
                        </a:rPr>
                        <a:t>October 2019</a:t>
                      </a:r>
                      <a:endParaRPr lang="en-US" sz="1400" dirty="0" smtClean="0">
                        <a:latin typeface="Times New Roman" pitchFamily="18" charset="0"/>
                        <a:cs typeface="Times New Roman" pitchFamily="18" charset="0"/>
                      </a:endParaRPr>
                    </a:p>
                    <a:p>
                      <a:endParaRPr lang="en-US" sz="1400"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err="1">
                          <a:latin typeface="Times New Roman" pitchFamily="18" charset="0"/>
                          <a:cs typeface="Times New Roman" pitchFamily="18" charset="0"/>
                        </a:rPr>
                        <a:t>Amit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KumarJaiswal</a:t>
                      </a:r>
                      <a:endParaRPr lang="en-US" sz="1400" dirty="0">
                        <a:latin typeface="Times New Roman" pitchFamily="18" charset="0"/>
                        <a:cs typeface="Times New Roman"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400" dirty="0">
                        <a:latin typeface="Times New Roman" pitchFamily="18" charset="0"/>
                        <a:cs typeface="Times New Roman"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err="1">
                          <a:latin typeface="Times New Roman" pitchFamily="18" charset="0"/>
                          <a:cs typeface="Times New Roman" pitchFamily="18" charset="0"/>
                        </a:rPr>
                        <a:t>SachinKumar</a:t>
                      </a:r>
                      <a:endParaRPr lang="en-US" sz="1400" dirty="0">
                        <a:latin typeface="Times New Roman" pitchFamily="18" charset="0"/>
                        <a:cs typeface="Times New Roman" pitchFamily="18" charset="0"/>
                      </a:endParaRPr>
                    </a:p>
                  </a:txBody>
                  <a:tcPr/>
                </a:tc>
                <a:tc>
                  <a:txBody>
                    <a:bodyPr/>
                    <a:lstStyle/>
                    <a:p>
                      <a:pPr>
                        <a:buFont typeface="Arial" pitchFamily="34" charset="0"/>
                        <a:buChar char="•"/>
                      </a:pPr>
                      <a:r>
                        <a:rPr kumimoji="0" lang="en-US" sz="1400" b="0" i="0" kern="1200" dirty="0">
                          <a:solidFill>
                            <a:schemeClr val="dk1"/>
                          </a:solidFill>
                          <a:latin typeface="Times New Roman" pitchFamily="18" charset="0"/>
                          <a:ea typeface="+mn-ea"/>
                          <a:cs typeface="Times New Roman" pitchFamily="18" charset="0"/>
                        </a:rPr>
                        <a:t>The rich collection of annotated datasets piloted the robustness of deep learning techniques to effectuate the implementation of diverse medical imaging tasks.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Over </a:t>
                      </a:r>
                      <a:r>
                        <a:rPr kumimoji="0" lang="en-US" sz="1400" b="0" i="0" kern="1200" dirty="0">
                          <a:solidFill>
                            <a:schemeClr val="dk1"/>
                          </a:solidFill>
                          <a:latin typeface="Times New Roman" pitchFamily="18" charset="0"/>
                          <a:ea typeface="+mn-ea"/>
                          <a:cs typeface="Times New Roman" pitchFamily="18" charset="0"/>
                        </a:rPr>
                        <a:t>15% of deaths include children under age five are caused by pneumonia globally. In this study, we describe our deep learning based approach for the identification and localization of pneumonia in Chest X-rays (CXRs) images.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Researchers </a:t>
                      </a:r>
                      <a:r>
                        <a:rPr kumimoji="0" lang="en-US" sz="1400" b="0" i="0" kern="1200" dirty="0">
                          <a:solidFill>
                            <a:schemeClr val="dk1"/>
                          </a:solidFill>
                          <a:latin typeface="Times New Roman" pitchFamily="18" charset="0"/>
                          <a:ea typeface="+mn-ea"/>
                          <a:cs typeface="Times New Roman" pitchFamily="18" charset="0"/>
                        </a:rPr>
                        <a:t>usually employ CXRs for the diagnostic imaging study. Several factors such as positioning of the patient and depth of inspiration can change the appearance of the chest X-ray, complicating interpretation further. Our identification model is based on Mask-RCNN, a deep neural network which incorporates global and local features for pixel-wise segmentation.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Our </a:t>
                      </a:r>
                      <a:r>
                        <a:rPr kumimoji="0" lang="en-US" sz="1400" b="0" i="0" kern="1200" dirty="0">
                          <a:solidFill>
                            <a:schemeClr val="dk1"/>
                          </a:solidFill>
                          <a:latin typeface="Times New Roman" pitchFamily="18" charset="0"/>
                          <a:ea typeface="+mn-ea"/>
                          <a:cs typeface="Times New Roman" pitchFamily="18" charset="0"/>
                        </a:rPr>
                        <a:t>approach achieves robustness through critical modifications of the training process and a novel post-processing step which merges bounding boxes from multiple models. The proposed identification model achieves better performances evaluated on chest radiograph dataset which depict potential pneumonia causes.</a:t>
                      </a:r>
                      <a:endParaRPr lang="en-US" sz="1400" dirty="0">
                        <a:latin typeface="Times New Roman" pitchFamily="18" charset="0"/>
                        <a:cs typeface="Times New Roman" pitchFamily="18" charset="0"/>
                      </a:endParaRPr>
                    </a:p>
                  </a:txBody>
                  <a:tcPr/>
                </a:tc>
                <a:extLst>
                  <a:ext uri="{0D108BD9-81ED-4DB2-BD59-A6C34878D82A}">
                    <a16:rowId xmlns:a16="http://schemas.microsoft.com/office/drawing/2014/main" xmlns="" val="10001"/>
                  </a:ext>
                </a:extLst>
              </a:tr>
            </a:tbl>
          </a:graphicData>
        </a:graphic>
      </p:graphicFrame>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1005838" y="719664"/>
          <a:ext cx="9731830" cy="5669280"/>
        </p:xfrm>
        <a:graphic>
          <a:graphicData uri="http://schemas.openxmlformats.org/drawingml/2006/table">
            <a:tbl>
              <a:tblPr firstRow="1" bandRow="1">
                <a:tableStyleId>{5C22544A-7EE6-4342-B048-85BDC9FD1C3A}</a:tableStyleId>
              </a:tblPr>
              <a:tblGrid>
                <a:gridCol w="470265">
                  <a:extLst>
                    <a:ext uri="{9D8B030D-6E8A-4147-A177-3AD203B41FA5}">
                      <a16:colId xmlns:a16="http://schemas.microsoft.com/office/drawing/2014/main" xmlns="" val="20000"/>
                    </a:ext>
                  </a:extLst>
                </a:gridCol>
                <a:gridCol w="1293223">
                  <a:extLst>
                    <a:ext uri="{9D8B030D-6E8A-4147-A177-3AD203B41FA5}">
                      <a16:colId xmlns:a16="http://schemas.microsoft.com/office/drawing/2014/main" xmlns="" val="20001"/>
                    </a:ext>
                  </a:extLst>
                </a:gridCol>
                <a:gridCol w="1554480">
                  <a:extLst>
                    <a:ext uri="{9D8B030D-6E8A-4147-A177-3AD203B41FA5}">
                      <a16:colId xmlns:a16="http://schemas.microsoft.com/office/drawing/2014/main" xmlns="" val="20002"/>
                    </a:ext>
                  </a:extLst>
                </a:gridCol>
                <a:gridCol w="979714"/>
                <a:gridCol w="1149531">
                  <a:extLst>
                    <a:ext uri="{9D8B030D-6E8A-4147-A177-3AD203B41FA5}">
                      <a16:colId xmlns:a16="http://schemas.microsoft.com/office/drawing/2014/main" xmlns="" val="20003"/>
                    </a:ext>
                  </a:extLst>
                </a:gridCol>
                <a:gridCol w="4284617">
                  <a:extLst>
                    <a:ext uri="{9D8B030D-6E8A-4147-A177-3AD203B41FA5}">
                      <a16:colId xmlns:a16="http://schemas.microsoft.com/office/drawing/2014/main" xmlns="" val="20004"/>
                    </a:ext>
                  </a:extLst>
                </a:gridCol>
              </a:tblGrid>
              <a:tr h="573559">
                <a:tc>
                  <a:txBody>
                    <a:bodyPr/>
                    <a:lstStyle/>
                    <a:p>
                      <a:r>
                        <a:rPr lang="en-US" sz="1800" dirty="0">
                          <a:latin typeface="Times New Roman" pitchFamily="18" charset="0"/>
                          <a:cs typeface="Times New Roman" pitchFamily="18" charset="0"/>
                        </a:rPr>
                        <a:t>SNO</a:t>
                      </a:r>
                    </a:p>
                  </a:txBody>
                  <a:tcPr/>
                </a:tc>
                <a:tc>
                  <a:txBody>
                    <a:bodyPr/>
                    <a:lstStyle/>
                    <a:p>
                      <a:r>
                        <a:rPr lang="en-US" sz="1800" dirty="0">
                          <a:latin typeface="Times New Roman" pitchFamily="18" charset="0"/>
                          <a:cs typeface="Times New Roman" pitchFamily="18" charset="0"/>
                        </a:rPr>
                        <a:t>TITLE</a:t>
                      </a:r>
                    </a:p>
                  </a:txBody>
                  <a:tcPr/>
                </a:tc>
                <a:tc>
                  <a:txBody>
                    <a:bodyPr/>
                    <a:lstStyle/>
                    <a:p>
                      <a:r>
                        <a:rPr lang="en-US" sz="1800" dirty="0" smtClean="0">
                          <a:latin typeface="Times New Roman" pitchFamily="18" charset="0"/>
                          <a:cs typeface="Times New Roman" pitchFamily="18" charset="0"/>
                        </a:rPr>
                        <a:t>PUBLICATION</a:t>
                      </a:r>
                      <a:endParaRPr lang="en-US" sz="1800" dirty="0">
                        <a:latin typeface="Times New Roman" pitchFamily="18" charset="0"/>
                        <a:cs typeface="Times New Roman" pitchFamily="18" charset="0"/>
                      </a:endParaRPr>
                    </a:p>
                  </a:txBody>
                  <a:tcPr/>
                </a:tc>
                <a:tc>
                  <a:txBody>
                    <a:bodyPr/>
                    <a:lstStyle/>
                    <a:p>
                      <a:r>
                        <a:rPr lang="en-US" sz="1800" dirty="0" smtClean="0">
                          <a:latin typeface="Times New Roman" pitchFamily="18" charset="0"/>
                          <a:cs typeface="Times New Roman" pitchFamily="18" charset="0"/>
                        </a:rPr>
                        <a:t>YEAR</a:t>
                      </a:r>
                      <a:endParaRPr lang="en-US" sz="1800" dirty="0">
                        <a:latin typeface="Times New Roman" pitchFamily="18" charset="0"/>
                        <a:cs typeface="Times New Roman" pitchFamily="18" charset="0"/>
                      </a:endParaRPr>
                    </a:p>
                  </a:txBody>
                  <a:tcPr/>
                </a:tc>
                <a:tc>
                  <a:txBody>
                    <a:bodyPr/>
                    <a:lstStyle/>
                    <a:p>
                      <a:r>
                        <a:rPr lang="en-US" sz="1800" dirty="0">
                          <a:latin typeface="Times New Roman" pitchFamily="18" charset="0"/>
                          <a:cs typeface="Times New Roman" pitchFamily="18" charset="0"/>
                        </a:rPr>
                        <a:t>AUTHOR</a:t>
                      </a:r>
                    </a:p>
                  </a:txBody>
                  <a:tcPr/>
                </a:tc>
                <a:tc>
                  <a:txBody>
                    <a:bodyPr/>
                    <a:lstStyle/>
                    <a:p>
                      <a:r>
                        <a:rPr lang="en-US" sz="1800" dirty="0">
                          <a:latin typeface="Times New Roman" pitchFamily="18" charset="0"/>
                          <a:cs typeface="Times New Roman" pitchFamily="18" charset="0"/>
                        </a:rPr>
                        <a:t>INFERENCE</a:t>
                      </a:r>
                    </a:p>
                  </a:txBody>
                  <a:tcPr/>
                </a:tc>
                <a:extLst>
                  <a:ext uri="{0D108BD9-81ED-4DB2-BD59-A6C34878D82A}">
                    <a16:rowId xmlns:a16="http://schemas.microsoft.com/office/drawing/2014/main" xmlns="" val="10000"/>
                  </a:ext>
                </a:extLst>
              </a:tr>
              <a:tr h="2494402">
                <a:tc>
                  <a:txBody>
                    <a:bodyPr/>
                    <a:lstStyle/>
                    <a:p>
                      <a:r>
                        <a:rPr lang="en-US" sz="1800" dirty="0">
                          <a:latin typeface="Times New Roman" pitchFamily="18" charset="0"/>
                          <a:cs typeface="Times New Roman" pitchFamily="18" charset="0"/>
                        </a:rPr>
                        <a:t>4</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800" b="0" i="0" kern="1200" dirty="0">
                          <a:solidFill>
                            <a:schemeClr val="dk1"/>
                          </a:solidFill>
                          <a:latin typeface="Times New Roman" pitchFamily="18" charset="0"/>
                          <a:ea typeface="+mn-ea"/>
                          <a:cs typeface="Times New Roman" pitchFamily="18" charset="0"/>
                        </a:rPr>
                        <a:t>A transfer learning method with deep residual network for pediatric pneumonia diagnosis</a:t>
                      </a:r>
                    </a:p>
                    <a:p>
                      <a:endParaRPr lang="en-US" sz="1800"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800" b="0" i="0" kern="1200" dirty="0">
                          <a:solidFill>
                            <a:schemeClr val="dk1"/>
                          </a:solidFill>
                          <a:latin typeface="Times New Roman" pitchFamily="18" charset="0"/>
                          <a:ea typeface="+mn-ea"/>
                          <a:cs typeface="Times New Roman" pitchFamily="18" charset="0"/>
                        </a:rPr>
                        <a:t>SCIENCE</a:t>
                      </a:r>
                      <a:r>
                        <a:rPr kumimoji="0" lang="en-US" sz="1800" b="0" i="0" kern="1200" baseline="0" dirty="0">
                          <a:solidFill>
                            <a:schemeClr val="dk1"/>
                          </a:solidFill>
                          <a:latin typeface="Times New Roman" pitchFamily="18" charset="0"/>
                          <a:ea typeface="+mn-ea"/>
                          <a:cs typeface="Times New Roman" pitchFamily="18" charset="0"/>
                        </a:rPr>
                        <a:t>DIRECT INTERNATIONAL JOURNAL</a:t>
                      </a:r>
                      <a:endParaRPr lang="en-US" sz="1800" dirty="0">
                        <a:latin typeface="Times New Roman" pitchFamily="18" charset="0"/>
                        <a:cs typeface="Times New Roman" pitchFamily="18" charset="0"/>
                      </a:endParaRPr>
                    </a:p>
                    <a:p>
                      <a:r>
                        <a:rPr lang="en-US" sz="1800" dirty="0">
                          <a:latin typeface="Times New Roman" pitchFamily="18" charset="0"/>
                          <a:cs typeface="Times New Roman" pitchFamily="18" charset="0"/>
                        </a:rPr>
                        <a:t>Computer Methods and Programs in </a:t>
                      </a:r>
                      <a:r>
                        <a:rPr lang="en-US" sz="1800" dirty="0" smtClean="0">
                          <a:latin typeface="Times New Roman" pitchFamily="18" charset="0"/>
                          <a:cs typeface="Times New Roman" pitchFamily="18" charset="0"/>
                        </a:rPr>
                        <a:t>Biomedicine</a:t>
                      </a:r>
                      <a:endParaRPr lang="en-US" sz="1800" dirty="0">
                        <a:latin typeface="Times New Roman" pitchFamily="18" charset="0"/>
                        <a:cs typeface="Times New Roman" pitchFamily="18" charset="0"/>
                      </a:endParaRPr>
                    </a:p>
                    <a:p>
                      <a:r>
                        <a:rPr lang="en-US" sz="1800" dirty="0" smtClean="0">
                          <a:latin typeface="Times New Roman" pitchFamily="18" charset="0"/>
                          <a:cs typeface="Times New Roman" pitchFamily="18" charset="0"/>
                        </a:rPr>
                        <a:t>VOL 9 ISSUE 8</a:t>
                      </a:r>
                      <a:endParaRPr lang="en-US" sz="1800" dirty="0">
                        <a:latin typeface="Times New Roman" pitchFamily="18" charset="0"/>
                        <a:cs typeface="Times New Roman" pitchFamily="18" charset="0"/>
                      </a:endParaRPr>
                    </a:p>
                  </a:txBody>
                  <a:tcPr/>
                </a:tc>
                <a:tc>
                  <a:txBody>
                    <a:bodyPr/>
                    <a:lstStyle/>
                    <a:p>
                      <a:r>
                        <a:rPr lang="en-US" sz="1800" dirty="0" smtClean="0">
                          <a:latin typeface="Times New Roman" pitchFamily="18" charset="0"/>
                          <a:cs typeface="Times New Roman" pitchFamily="18" charset="0"/>
                        </a:rPr>
                        <a:t>APRIL 2020</a:t>
                      </a:r>
                      <a:endParaRPr lang="en-US" sz="1800" dirty="0">
                        <a:latin typeface="Times New Roman" pitchFamily="18" charset="0"/>
                        <a:cs typeface="Times New Roman" pitchFamily="18" charset="0"/>
                      </a:endParaRPr>
                    </a:p>
                  </a:txBody>
                  <a:tcPr/>
                </a:tc>
                <a:tc>
                  <a:txBody>
                    <a:bodyPr/>
                    <a:lstStyle/>
                    <a:p>
                      <a:r>
                        <a:rPr lang="en-US" sz="1800" dirty="0">
                          <a:latin typeface="Times New Roman" pitchFamily="18" charset="0"/>
                          <a:cs typeface="Times New Roman" pitchFamily="18" charset="0"/>
                        </a:rPr>
                        <a:t>Liang, G</a:t>
                      </a:r>
                    </a:p>
                    <a:p>
                      <a:r>
                        <a:rPr lang="en-US" sz="1800" dirty="0" err="1">
                          <a:latin typeface="Times New Roman" pitchFamily="18" charset="0"/>
                          <a:cs typeface="Times New Roman" pitchFamily="18" charset="0"/>
                        </a:rPr>
                        <a:t>Zheng</a:t>
                      </a:r>
                      <a:r>
                        <a:rPr lang="en-US" sz="1800" dirty="0">
                          <a:latin typeface="Times New Roman" pitchFamily="18" charset="0"/>
                          <a:cs typeface="Times New Roman" pitchFamily="18" charset="0"/>
                        </a:rPr>
                        <a:t>, L</a:t>
                      </a:r>
                    </a:p>
                  </a:txBody>
                  <a:tcPr/>
                </a:tc>
                <a:tc>
                  <a:txBody>
                    <a:bodyPr/>
                    <a:lstStyle/>
                    <a:p>
                      <a:pPr>
                        <a:buFont typeface="Arial" pitchFamily="34" charset="0"/>
                        <a:buChar char="•"/>
                      </a:pPr>
                      <a:r>
                        <a:rPr kumimoji="0" lang="en-US" sz="1800" b="0" i="0" kern="1200" dirty="0" smtClean="0">
                          <a:solidFill>
                            <a:schemeClr val="dk1"/>
                          </a:solidFill>
                          <a:latin typeface="Times New Roman" pitchFamily="18" charset="0"/>
                          <a:ea typeface="+mn-ea"/>
                          <a:cs typeface="Times New Roman" pitchFamily="18" charset="0"/>
                        </a:rPr>
                        <a:t>Computer </a:t>
                      </a:r>
                      <a:r>
                        <a:rPr kumimoji="0" lang="en-US" sz="1800" b="0" i="0" kern="1200" dirty="0">
                          <a:solidFill>
                            <a:schemeClr val="dk1"/>
                          </a:solidFill>
                          <a:latin typeface="Times New Roman" pitchFamily="18" charset="0"/>
                          <a:ea typeface="+mn-ea"/>
                          <a:cs typeface="Times New Roman" pitchFamily="18" charset="0"/>
                        </a:rPr>
                        <a:t>aided diagnosis systems based on deep learning and medical imaging is increasingly becoming research hotspots. </a:t>
                      </a:r>
                      <a:endParaRPr kumimoji="0" lang="en-US" sz="18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800" b="0" i="0" kern="1200" dirty="0" smtClean="0">
                          <a:solidFill>
                            <a:schemeClr val="dk1"/>
                          </a:solidFill>
                          <a:latin typeface="Times New Roman" pitchFamily="18" charset="0"/>
                          <a:ea typeface="+mn-ea"/>
                          <a:cs typeface="Times New Roman" pitchFamily="18" charset="0"/>
                        </a:rPr>
                        <a:t>At </a:t>
                      </a:r>
                      <a:r>
                        <a:rPr kumimoji="0" lang="en-US" sz="1800" b="0" i="0" kern="1200" dirty="0">
                          <a:solidFill>
                            <a:schemeClr val="dk1"/>
                          </a:solidFill>
                          <a:latin typeface="Times New Roman" pitchFamily="18" charset="0"/>
                          <a:ea typeface="+mn-ea"/>
                          <a:cs typeface="Times New Roman" pitchFamily="18" charset="0"/>
                        </a:rPr>
                        <a:t>the moment, the classical </a:t>
                      </a:r>
                      <a:r>
                        <a:rPr kumimoji="0" lang="en-US" sz="1800" b="0" i="0" kern="1200" dirty="0" err="1">
                          <a:solidFill>
                            <a:schemeClr val="dk1"/>
                          </a:solidFill>
                          <a:latin typeface="Times New Roman" pitchFamily="18" charset="0"/>
                          <a:ea typeface="+mn-ea"/>
                          <a:cs typeface="Times New Roman" pitchFamily="18" charset="0"/>
                        </a:rPr>
                        <a:t>convolutional</a:t>
                      </a:r>
                      <a:r>
                        <a:rPr kumimoji="0" lang="en-US" sz="1800" b="0" i="0" kern="1200" dirty="0">
                          <a:solidFill>
                            <a:schemeClr val="dk1"/>
                          </a:solidFill>
                          <a:latin typeface="Times New Roman" pitchFamily="18" charset="0"/>
                          <a:ea typeface="+mn-ea"/>
                          <a:cs typeface="Times New Roman" pitchFamily="18" charset="0"/>
                        </a:rPr>
                        <a:t> neural network generates classification results by hierarchically abstracting the original image. </a:t>
                      </a:r>
                      <a:endParaRPr kumimoji="0" lang="en-US" sz="18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800" b="0" i="0" kern="1200" dirty="0" smtClean="0">
                          <a:solidFill>
                            <a:schemeClr val="dk1"/>
                          </a:solidFill>
                          <a:latin typeface="Times New Roman" pitchFamily="18" charset="0"/>
                          <a:ea typeface="+mn-ea"/>
                          <a:cs typeface="Times New Roman" pitchFamily="18" charset="0"/>
                        </a:rPr>
                        <a:t>These </a:t>
                      </a:r>
                      <a:r>
                        <a:rPr kumimoji="0" lang="en-US" sz="1800" b="0" i="0" kern="1200" dirty="0">
                          <a:solidFill>
                            <a:schemeClr val="dk1"/>
                          </a:solidFill>
                          <a:latin typeface="Times New Roman" pitchFamily="18" charset="0"/>
                          <a:ea typeface="+mn-ea"/>
                          <a:cs typeface="Times New Roman" pitchFamily="18" charset="0"/>
                        </a:rPr>
                        <a:t>abstract features are less sensitive to the position and orientation of the object, and this lack of spatial information limits the further improvement of image classification accuracy. </a:t>
                      </a:r>
                      <a:endParaRPr kumimoji="0" lang="en-US" sz="18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800" b="0" i="0" kern="1200" dirty="0" smtClean="0">
                          <a:solidFill>
                            <a:schemeClr val="dk1"/>
                          </a:solidFill>
                          <a:latin typeface="Times New Roman" pitchFamily="18" charset="0"/>
                          <a:ea typeface="+mn-ea"/>
                          <a:cs typeface="Times New Roman" pitchFamily="18" charset="0"/>
                        </a:rPr>
                        <a:t>Therefore</a:t>
                      </a:r>
                      <a:r>
                        <a:rPr kumimoji="0" lang="en-US" sz="1800" b="0" i="0" kern="1200" dirty="0">
                          <a:solidFill>
                            <a:schemeClr val="dk1"/>
                          </a:solidFill>
                          <a:latin typeface="Times New Roman" pitchFamily="18" charset="0"/>
                          <a:ea typeface="+mn-ea"/>
                          <a:cs typeface="Times New Roman" pitchFamily="18" charset="0"/>
                        </a:rPr>
                        <a:t>, how to develop a suitable neural network framework and training strategy in practical clinical applications to avoid this problem is a topic that researchers need to continue to explore.</a:t>
                      </a:r>
                      <a:endParaRPr lang="en-US" sz="1800" dirty="0">
                        <a:latin typeface="Times New Roman" pitchFamily="18" charset="0"/>
                        <a:cs typeface="Times New Roman" pitchFamily="18" charset="0"/>
                      </a:endParaRPr>
                    </a:p>
                  </a:txBody>
                  <a:tcPr/>
                </a:tc>
                <a:extLst>
                  <a:ext uri="{0D108BD9-81ED-4DB2-BD59-A6C34878D82A}">
                    <a16:rowId xmlns:a16="http://schemas.microsoft.com/office/drawing/2014/main" xmlns="" val="10001"/>
                  </a:ext>
                </a:extLst>
              </a:tr>
            </a:tbl>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727165" y="535577"/>
          <a:ext cx="10972800" cy="5547360"/>
        </p:xfrm>
        <a:graphic>
          <a:graphicData uri="http://schemas.openxmlformats.org/drawingml/2006/table">
            <a:tbl>
              <a:tblPr firstRow="1" bandRow="1">
                <a:tableStyleId>{5C22544A-7EE6-4342-B048-85BDC9FD1C3A}</a:tableStyleId>
              </a:tblPr>
              <a:tblGrid>
                <a:gridCol w="396241">
                  <a:extLst>
                    <a:ext uri="{9D8B030D-6E8A-4147-A177-3AD203B41FA5}">
                      <a16:colId xmlns:a16="http://schemas.microsoft.com/office/drawing/2014/main" xmlns="" val="20000"/>
                    </a:ext>
                  </a:extLst>
                </a:gridCol>
                <a:gridCol w="1998617">
                  <a:extLst>
                    <a:ext uri="{9D8B030D-6E8A-4147-A177-3AD203B41FA5}">
                      <a16:colId xmlns:a16="http://schemas.microsoft.com/office/drawing/2014/main" xmlns="" val="20001"/>
                    </a:ext>
                  </a:extLst>
                </a:gridCol>
                <a:gridCol w="1045028">
                  <a:extLst>
                    <a:ext uri="{9D8B030D-6E8A-4147-A177-3AD203B41FA5}">
                      <a16:colId xmlns:a16="http://schemas.microsoft.com/office/drawing/2014/main" xmlns="" val="20002"/>
                    </a:ext>
                  </a:extLst>
                </a:gridCol>
                <a:gridCol w="966652"/>
                <a:gridCol w="1463040">
                  <a:extLst>
                    <a:ext uri="{9D8B030D-6E8A-4147-A177-3AD203B41FA5}">
                      <a16:colId xmlns:a16="http://schemas.microsoft.com/office/drawing/2014/main" xmlns="" val="20003"/>
                    </a:ext>
                  </a:extLst>
                </a:gridCol>
                <a:gridCol w="5103222">
                  <a:extLst>
                    <a:ext uri="{9D8B030D-6E8A-4147-A177-3AD203B41FA5}">
                      <a16:colId xmlns:a16="http://schemas.microsoft.com/office/drawing/2014/main" xmlns="" val="20004"/>
                    </a:ext>
                  </a:extLst>
                </a:gridCol>
              </a:tblGrid>
              <a:tr h="692332">
                <a:tc>
                  <a:txBody>
                    <a:bodyPr/>
                    <a:lstStyle/>
                    <a:p>
                      <a:r>
                        <a:rPr lang="en-US" sz="1600" dirty="0">
                          <a:latin typeface="Times New Roman" pitchFamily="18" charset="0"/>
                          <a:cs typeface="Times New Roman" pitchFamily="18" charset="0"/>
                        </a:rPr>
                        <a:t>SNO</a:t>
                      </a:r>
                    </a:p>
                  </a:txBody>
                  <a:tcPr/>
                </a:tc>
                <a:tc>
                  <a:txBody>
                    <a:bodyPr/>
                    <a:lstStyle/>
                    <a:p>
                      <a:r>
                        <a:rPr lang="en-US" sz="1600" dirty="0">
                          <a:latin typeface="Times New Roman" pitchFamily="18" charset="0"/>
                          <a:cs typeface="Times New Roman" pitchFamily="18" charset="0"/>
                        </a:rPr>
                        <a:t>TITLE</a:t>
                      </a:r>
                    </a:p>
                  </a:txBody>
                  <a:tcPr/>
                </a:tc>
                <a:tc>
                  <a:txBody>
                    <a:bodyPr/>
                    <a:lstStyle/>
                    <a:p>
                      <a:r>
                        <a:rPr lang="en-US" sz="1600" dirty="0" smtClean="0">
                          <a:latin typeface="Times New Roman" pitchFamily="18" charset="0"/>
                          <a:cs typeface="Times New Roman" pitchFamily="18" charset="0"/>
                        </a:rPr>
                        <a:t>PUBLICATION</a:t>
                      </a:r>
                      <a:endParaRPr lang="en-US" sz="1600" dirty="0">
                        <a:latin typeface="Times New Roman" pitchFamily="18" charset="0"/>
                        <a:cs typeface="Times New Roman" pitchFamily="18" charset="0"/>
                      </a:endParaRPr>
                    </a:p>
                  </a:txBody>
                  <a:tcPr/>
                </a:tc>
                <a:tc>
                  <a:txBody>
                    <a:bodyPr/>
                    <a:lstStyle/>
                    <a:p>
                      <a:r>
                        <a:rPr lang="en-US" sz="1600" dirty="0" smtClean="0">
                          <a:latin typeface="Times New Roman" pitchFamily="18" charset="0"/>
                          <a:cs typeface="Times New Roman" pitchFamily="18" charset="0"/>
                        </a:rPr>
                        <a:t>YEAR</a:t>
                      </a:r>
                      <a:endParaRPr lang="en-US" sz="1600" dirty="0">
                        <a:latin typeface="Times New Roman" pitchFamily="18" charset="0"/>
                        <a:cs typeface="Times New Roman" pitchFamily="18" charset="0"/>
                      </a:endParaRPr>
                    </a:p>
                  </a:txBody>
                  <a:tcPr/>
                </a:tc>
                <a:tc>
                  <a:txBody>
                    <a:bodyPr/>
                    <a:lstStyle/>
                    <a:p>
                      <a:r>
                        <a:rPr lang="en-US" sz="1600" dirty="0">
                          <a:latin typeface="Times New Roman" pitchFamily="18" charset="0"/>
                          <a:cs typeface="Times New Roman" pitchFamily="18" charset="0"/>
                        </a:rPr>
                        <a:t>AUTHOR</a:t>
                      </a:r>
                    </a:p>
                  </a:txBody>
                  <a:tcPr/>
                </a:tc>
                <a:tc>
                  <a:txBody>
                    <a:bodyPr/>
                    <a:lstStyle/>
                    <a:p>
                      <a:r>
                        <a:rPr lang="en-US" sz="1600" dirty="0">
                          <a:latin typeface="Times New Roman" pitchFamily="18" charset="0"/>
                          <a:cs typeface="Times New Roman" pitchFamily="18" charset="0"/>
                        </a:rPr>
                        <a:t>INFERENCE</a:t>
                      </a:r>
                    </a:p>
                  </a:txBody>
                  <a:tcPr/>
                </a:tc>
                <a:extLst>
                  <a:ext uri="{0D108BD9-81ED-4DB2-BD59-A6C34878D82A}">
                    <a16:rowId xmlns:a16="http://schemas.microsoft.com/office/drawing/2014/main" xmlns="" val="10000"/>
                  </a:ext>
                </a:extLst>
              </a:tr>
              <a:tr h="2501537">
                <a:tc>
                  <a:txBody>
                    <a:bodyPr/>
                    <a:lstStyle/>
                    <a:p>
                      <a:r>
                        <a:rPr lang="en-US" sz="1600" dirty="0">
                          <a:latin typeface="Times New Roman" pitchFamily="18" charset="0"/>
                          <a:cs typeface="Times New Roman" pitchFamily="18" charset="0"/>
                        </a:rPr>
                        <a:t>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0" i="0" kern="1200" dirty="0">
                          <a:solidFill>
                            <a:schemeClr val="dk1"/>
                          </a:solidFill>
                          <a:latin typeface="Times New Roman" pitchFamily="18" charset="0"/>
                          <a:ea typeface="+mn-ea"/>
                          <a:cs typeface="Times New Roman" pitchFamily="18" charset="0"/>
                        </a:rPr>
                        <a:t>An automatic method for lung segmentation and reconstruction in chest X-ray using deep neural networks</a:t>
                      </a:r>
                    </a:p>
                    <a:p>
                      <a:endParaRPr lang="en-US" sz="1600"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0" i="0" kern="1200" dirty="0">
                          <a:solidFill>
                            <a:schemeClr val="dk1"/>
                          </a:solidFill>
                          <a:latin typeface="Times New Roman" pitchFamily="18" charset="0"/>
                          <a:ea typeface="+mn-ea"/>
                          <a:cs typeface="Times New Roman" pitchFamily="18" charset="0"/>
                        </a:rPr>
                        <a:t>SCIENCE</a:t>
                      </a:r>
                      <a:r>
                        <a:rPr kumimoji="0" lang="en-US" sz="1600" b="0" i="0" kern="1200" baseline="0" dirty="0">
                          <a:solidFill>
                            <a:schemeClr val="dk1"/>
                          </a:solidFill>
                          <a:latin typeface="Times New Roman" pitchFamily="18" charset="0"/>
                          <a:ea typeface="+mn-ea"/>
                          <a:cs typeface="Times New Roman" pitchFamily="18" charset="0"/>
                        </a:rPr>
                        <a:t>DIRECT INTERNATIONAL </a:t>
                      </a:r>
                      <a:r>
                        <a:rPr kumimoji="0" lang="en-US" sz="1600" b="0" i="0" kern="1200" baseline="0" dirty="0" smtClean="0">
                          <a:solidFill>
                            <a:schemeClr val="dk1"/>
                          </a:solidFill>
                          <a:latin typeface="Times New Roman" pitchFamily="18" charset="0"/>
                          <a:ea typeface="+mn-ea"/>
                          <a:cs typeface="Times New Roman" pitchFamily="18" charset="0"/>
                        </a:rPr>
                        <a:t>JOURNAL- VOL4 ISSUE 6</a:t>
                      </a:r>
                      <a:endParaRPr kumimoji="0" lang="en-US" sz="1600" b="0" i="0" kern="1200" baseline="0" dirty="0">
                        <a:solidFill>
                          <a:schemeClr val="dk1"/>
                        </a:solidFill>
                        <a:latin typeface="Times New Roman" pitchFamily="18" charset="0"/>
                        <a:ea typeface="+mn-ea"/>
                        <a:cs typeface="Times New Roman" pitchFamily="18" charset="0"/>
                      </a:endParaRPr>
                    </a:p>
                    <a:p>
                      <a:endParaRPr kumimoji="0" lang="en-US" sz="1600" b="0" i="0" kern="1200" dirty="0">
                        <a:solidFill>
                          <a:schemeClr val="dk1"/>
                        </a:solidFill>
                        <a:latin typeface="Times New Roman" pitchFamily="18" charset="0"/>
                        <a:ea typeface="+mn-ea"/>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0" i="0" kern="1200" dirty="0" smtClean="0">
                          <a:solidFill>
                            <a:schemeClr val="dk1"/>
                          </a:solidFill>
                          <a:latin typeface="Times New Roman" pitchFamily="18" charset="0"/>
                          <a:ea typeface="+mn-ea"/>
                          <a:cs typeface="Times New Roman" pitchFamily="18" charset="0"/>
                        </a:rPr>
                        <a:t>August 2019,</a:t>
                      </a:r>
                      <a:endParaRPr lang="en-US" sz="1600" dirty="0" smtClean="0">
                        <a:latin typeface="Times New Roman" pitchFamily="18" charset="0"/>
                        <a:cs typeface="Times New Roman" pitchFamily="18" charset="0"/>
                      </a:endParaRPr>
                    </a:p>
                    <a:p>
                      <a:endParaRPr lang="en-US" sz="1600" dirty="0">
                        <a:latin typeface="Times New Roman" pitchFamily="18" charset="0"/>
                        <a:cs typeface="Times New Roman" pitchFamily="18" charset="0"/>
                      </a:endParaRPr>
                    </a:p>
                  </a:txBody>
                  <a:tcPr/>
                </a:tc>
                <a:tc>
                  <a:txBody>
                    <a:bodyPr/>
                    <a:lstStyle/>
                    <a:p>
                      <a:r>
                        <a:rPr lang="en-US" sz="1600" dirty="0">
                          <a:latin typeface="Times New Roman" pitchFamily="18" charset="0"/>
                          <a:cs typeface="Times New Roman" pitchFamily="18" charset="0"/>
                        </a:rPr>
                        <a:t>Souza, J.C</a:t>
                      </a:r>
                    </a:p>
                    <a:p>
                      <a:r>
                        <a:rPr lang="en-US" sz="1600" dirty="0" err="1">
                          <a:latin typeface="Times New Roman" pitchFamily="18" charset="0"/>
                          <a:cs typeface="Times New Roman" pitchFamily="18" charset="0"/>
                        </a:rPr>
                        <a:t>Diniz</a:t>
                      </a:r>
                      <a:r>
                        <a:rPr lang="en-US" sz="1600" dirty="0">
                          <a:latin typeface="Times New Roman" pitchFamily="18" charset="0"/>
                          <a:cs typeface="Times New Roman" pitchFamily="18" charset="0"/>
                        </a:rPr>
                        <a:t>, J.O.B</a:t>
                      </a:r>
                    </a:p>
                    <a:p>
                      <a:r>
                        <a:rPr lang="en-US" sz="1600" dirty="0">
                          <a:latin typeface="Times New Roman" pitchFamily="18" charset="0"/>
                          <a:cs typeface="Times New Roman" pitchFamily="18" charset="0"/>
                        </a:rPr>
                        <a:t>Ferreira, J.L</a:t>
                      </a:r>
                    </a:p>
                  </a:txBody>
                  <a:tcPr/>
                </a:tc>
                <a:tc>
                  <a:txBody>
                    <a:bodyPr/>
                    <a:lstStyle/>
                    <a:p>
                      <a:pPr>
                        <a:buFont typeface="Arial" pitchFamily="34" charset="0"/>
                        <a:buChar char="•"/>
                      </a:pPr>
                      <a:r>
                        <a:rPr kumimoji="0" lang="en-US" sz="1600" b="0" i="0" kern="1200" dirty="0">
                          <a:solidFill>
                            <a:schemeClr val="dk1"/>
                          </a:solidFill>
                          <a:latin typeface="Times New Roman" pitchFamily="18" charset="0"/>
                          <a:ea typeface="+mn-ea"/>
                          <a:cs typeface="Times New Roman" pitchFamily="18" charset="0"/>
                        </a:rPr>
                        <a:t>Chest X-ray (CXR) is one of the most used imaging techniques for detection and diagnosis of pulmonary diseases. A critical component in any computer-aided system, for either detection or diagnosis in digital CXR, is the automatic segmentation of the lung field. </a:t>
                      </a:r>
                      <a:endParaRPr kumimoji="0" lang="en-US" sz="16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600" b="0" i="0" kern="1200" dirty="0" smtClean="0">
                          <a:solidFill>
                            <a:schemeClr val="dk1"/>
                          </a:solidFill>
                          <a:latin typeface="Times New Roman" pitchFamily="18" charset="0"/>
                          <a:ea typeface="+mn-ea"/>
                          <a:cs typeface="Times New Roman" pitchFamily="18" charset="0"/>
                        </a:rPr>
                        <a:t>One </a:t>
                      </a:r>
                      <a:r>
                        <a:rPr kumimoji="0" lang="en-US" sz="1600" b="0" i="0" kern="1200" dirty="0">
                          <a:solidFill>
                            <a:schemeClr val="dk1"/>
                          </a:solidFill>
                          <a:latin typeface="Times New Roman" pitchFamily="18" charset="0"/>
                          <a:ea typeface="+mn-ea"/>
                          <a:cs typeface="Times New Roman" pitchFamily="18" charset="0"/>
                        </a:rPr>
                        <a:t>of the main challenges inherent to this task is to include in the segmentation the lung regions overlapped by dense abnormalities, also known as opacities, which can be caused by diseases such as tuberculosis and pneumonia. </a:t>
                      </a:r>
                      <a:endParaRPr kumimoji="0" lang="en-US" sz="16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600" b="0" i="0" kern="1200" dirty="0" smtClean="0">
                          <a:solidFill>
                            <a:schemeClr val="dk1"/>
                          </a:solidFill>
                          <a:latin typeface="Times New Roman" pitchFamily="18" charset="0"/>
                          <a:ea typeface="+mn-ea"/>
                          <a:cs typeface="Times New Roman" pitchFamily="18" charset="0"/>
                        </a:rPr>
                        <a:t>This </a:t>
                      </a:r>
                      <a:r>
                        <a:rPr kumimoji="0" lang="en-US" sz="1600" b="0" i="0" kern="1200" dirty="0">
                          <a:solidFill>
                            <a:schemeClr val="dk1"/>
                          </a:solidFill>
                          <a:latin typeface="Times New Roman" pitchFamily="18" charset="0"/>
                          <a:ea typeface="+mn-ea"/>
                          <a:cs typeface="Times New Roman" pitchFamily="18" charset="0"/>
                        </a:rPr>
                        <a:t>specific task is difficult because opacities frequently reach high intensity values which can be incorrectly interpreted by an automatic method as the lung boundary, and as a consequence, this creates a challenge in the segmentation process, because the chances of incomplete segmentations are increased considerably. </a:t>
                      </a:r>
                      <a:endParaRPr kumimoji="0" lang="en-US" sz="16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600" b="0" i="0" kern="1200" dirty="0" smtClean="0">
                          <a:solidFill>
                            <a:schemeClr val="dk1"/>
                          </a:solidFill>
                          <a:latin typeface="Times New Roman" pitchFamily="18" charset="0"/>
                          <a:ea typeface="+mn-ea"/>
                          <a:cs typeface="Times New Roman" pitchFamily="18" charset="0"/>
                        </a:rPr>
                        <a:t>The </a:t>
                      </a:r>
                      <a:r>
                        <a:rPr kumimoji="0" lang="en-US" sz="1600" b="0" i="0" kern="1200" dirty="0">
                          <a:solidFill>
                            <a:schemeClr val="dk1"/>
                          </a:solidFill>
                          <a:latin typeface="Times New Roman" pitchFamily="18" charset="0"/>
                          <a:ea typeface="+mn-ea"/>
                          <a:cs typeface="Times New Roman" pitchFamily="18" charset="0"/>
                        </a:rPr>
                        <a:t>purpose of this work is to propose a method for automatic segmentation of lungs in CXR that addresses this problem by reconstructing the lung regions “lost” due to pulmonary abnormalities.</a:t>
                      </a:r>
                      <a:endParaRPr lang="en-US" sz="1600" dirty="0">
                        <a:latin typeface="Times New Roman" pitchFamily="18" charset="0"/>
                        <a:cs typeface="Times New Roman" pitchFamily="18" charset="0"/>
                      </a:endParaRPr>
                    </a:p>
                  </a:txBody>
                  <a:tcPr/>
                </a:tc>
                <a:extLst>
                  <a:ext uri="{0D108BD9-81ED-4DB2-BD59-A6C34878D82A}">
                    <a16:rowId xmlns:a16="http://schemas.microsoft.com/office/drawing/2014/main" xmlns="" val="10001"/>
                  </a:ext>
                </a:extLst>
              </a:tr>
            </a:tbl>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idx="1"/>
          </p:nvPr>
        </p:nvGraphicFramePr>
        <p:xfrm>
          <a:off x="296093" y="135620"/>
          <a:ext cx="11447416" cy="5842293"/>
        </p:xfrm>
        <a:graphic>
          <a:graphicData uri="http://schemas.openxmlformats.org/drawingml/2006/table">
            <a:tbl>
              <a:tblPr firstRow="1" bandRow="1">
                <a:tableStyleId>{5C22544A-7EE6-4342-B048-85BDC9FD1C3A}</a:tableStyleId>
              </a:tblPr>
              <a:tblGrid>
                <a:gridCol w="620432"/>
                <a:gridCol w="1520497"/>
                <a:gridCol w="1153480"/>
                <a:gridCol w="1468065"/>
                <a:gridCol w="2083262"/>
                <a:gridCol w="4601680"/>
              </a:tblGrid>
              <a:tr h="44465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latin typeface="Times New Roman" pitchFamily="18" charset="0"/>
                          <a:cs typeface="Times New Roman" pitchFamily="18" charset="0"/>
                        </a:rPr>
                        <a:t>SNO</a:t>
                      </a:r>
                    </a:p>
                    <a:p>
                      <a:endParaRPr lang="en-US" sz="1400"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latin typeface="Times New Roman" pitchFamily="18" charset="0"/>
                          <a:cs typeface="Times New Roman" pitchFamily="18" charset="0"/>
                        </a:rPr>
                        <a:t>TITLE</a:t>
                      </a:r>
                    </a:p>
                    <a:p>
                      <a:endParaRPr lang="en-US" sz="1400"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latin typeface="Times New Roman" pitchFamily="18" charset="0"/>
                          <a:cs typeface="Times New Roman" pitchFamily="18" charset="0"/>
                        </a:rPr>
                        <a:t>PUBLICATION</a:t>
                      </a:r>
                    </a:p>
                  </a:txBody>
                  <a:tcPr/>
                </a:tc>
                <a:tc>
                  <a:txBody>
                    <a:bodyPr/>
                    <a:lstStyle/>
                    <a:p>
                      <a:r>
                        <a:rPr lang="en-US" sz="1400" dirty="0" smtClean="0">
                          <a:latin typeface="Times New Roman" pitchFamily="18" charset="0"/>
                          <a:cs typeface="Times New Roman" pitchFamily="18" charset="0"/>
                        </a:rPr>
                        <a:t>YEAR</a:t>
                      </a:r>
                      <a:endParaRPr lang="en-US" sz="1400"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latin typeface="Times New Roman" pitchFamily="18" charset="0"/>
                          <a:cs typeface="Times New Roman" pitchFamily="18" charset="0"/>
                        </a:rPr>
                        <a:t>AUTHOR</a:t>
                      </a:r>
                    </a:p>
                    <a:p>
                      <a:endParaRPr lang="en-US" sz="1400" dirty="0">
                        <a:latin typeface="Times New Roman" pitchFamily="18" charset="0"/>
                        <a:cs typeface="Times New Roman"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latin typeface="Times New Roman" pitchFamily="18" charset="0"/>
                          <a:cs typeface="Times New Roman" pitchFamily="18" charset="0"/>
                        </a:rPr>
                        <a:t>INFERENCE</a:t>
                      </a:r>
                    </a:p>
                    <a:p>
                      <a:endParaRPr lang="en-US" sz="1400" dirty="0">
                        <a:latin typeface="Times New Roman" pitchFamily="18" charset="0"/>
                        <a:cs typeface="Times New Roman" pitchFamily="18" charset="0"/>
                      </a:endParaRPr>
                    </a:p>
                  </a:txBody>
                  <a:tcPr/>
                </a:tc>
              </a:tr>
              <a:tr h="5324133">
                <a:tc>
                  <a:txBody>
                    <a:bodyPr/>
                    <a:lstStyle/>
                    <a:p>
                      <a:r>
                        <a:rPr lang="en-US" sz="1400" dirty="0" smtClean="0">
                          <a:latin typeface="Times New Roman" pitchFamily="18" charset="0"/>
                          <a:cs typeface="Times New Roman" pitchFamily="18" charset="0"/>
                        </a:rPr>
                        <a:t>6</a:t>
                      </a:r>
                      <a:endParaRPr lang="en-US" sz="1400" dirty="0">
                        <a:latin typeface="Times New Roman" pitchFamily="18" charset="0"/>
                        <a:cs typeface="Times New Roman" pitchFamily="18" charset="0"/>
                      </a:endParaRPr>
                    </a:p>
                  </a:txBody>
                  <a:tcPr/>
                </a:tc>
                <a:tc>
                  <a:txBody>
                    <a:bodyPr/>
                    <a:lstStyle/>
                    <a:p>
                      <a:r>
                        <a:rPr kumimoji="0" lang="en-US" sz="1400" b="0" i="0" u="none" strike="noStrike" kern="1200" dirty="0" smtClean="0">
                          <a:solidFill>
                            <a:schemeClr val="dk1"/>
                          </a:solidFill>
                          <a:latin typeface="Times New Roman" pitchFamily="18" charset="0"/>
                          <a:ea typeface="+mn-ea"/>
                          <a:cs typeface="Times New Roman" pitchFamily="18" charset="0"/>
                        </a:rPr>
                        <a:t>Effective feature learning and fusion of multimodality data using stage-wise deep neural network for dementia diagnosis</a:t>
                      </a:r>
                      <a:endParaRPr lang="en-US" sz="1400" dirty="0">
                        <a:latin typeface="Times New Roman" pitchFamily="18" charset="0"/>
                        <a:cs typeface="Times New Roman" pitchFamily="18" charset="0"/>
                      </a:endParaRPr>
                    </a:p>
                  </a:txBody>
                  <a:tcPr/>
                </a:tc>
                <a:tc>
                  <a:txBody>
                    <a:bodyPr/>
                    <a:lstStyle/>
                    <a:p>
                      <a:r>
                        <a:rPr kumimoji="0" lang="de-DE" sz="1400" b="0" i="0" u="none" strike="noStrike" kern="1200" dirty="0" smtClean="0">
                          <a:solidFill>
                            <a:schemeClr val="dk1"/>
                          </a:solidFill>
                          <a:latin typeface="Times New Roman" pitchFamily="18" charset="0"/>
                          <a:ea typeface="+mn-ea"/>
                          <a:cs typeface="Times New Roman" pitchFamily="18" charset="0"/>
                        </a:rPr>
                        <a:t>Hum. Brain Mapp. 2018, 40, 1001–1016.</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MAY</a:t>
                      </a:r>
                      <a:r>
                        <a:rPr lang="en-US" sz="1400" baseline="0" dirty="0" smtClean="0">
                          <a:latin typeface="Times New Roman" pitchFamily="18" charset="0"/>
                          <a:cs typeface="Times New Roman" pitchFamily="18" charset="0"/>
                        </a:rPr>
                        <a:t> 2018</a:t>
                      </a:r>
                      <a:endParaRPr lang="en-US" sz="1400" dirty="0">
                        <a:latin typeface="Times New Roman" pitchFamily="18" charset="0"/>
                        <a:cs typeface="Times New Roman" pitchFamily="18" charset="0"/>
                      </a:endParaRPr>
                    </a:p>
                  </a:txBody>
                  <a:tcPr/>
                </a:tc>
                <a:tc>
                  <a:txBody>
                    <a:bodyPr/>
                    <a:lstStyle/>
                    <a:p>
                      <a:r>
                        <a:rPr kumimoji="0" lang="en-US" sz="1400" b="0" i="0" u="none" strike="noStrike" kern="1200" dirty="0" smtClean="0">
                          <a:solidFill>
                            <a:schemeClr val="dk1"/>
                          </a:solidFill>
                          <a:latin typeface="Times New Roman" pitchFamily="18" charset="0"/>
                          <a:ea typeface="+mn-ea"/>
                          <a:cs typeface="Times New Roman" pitchFamily="18" charset="0"/>
                        </a:rPr>
                        <a:t>Zhou, T.; </a:t>
                      </a:r>
                      <a:r>
                        <a:rPr kumimoji="0" lang="en-US" sz="1400" b="0" i="0" u="none" strike="noStrike" kern="1200" dirty="0" err="1" smtClean="0">
                          <a:solidFill>
                            <a:schemeClr val="dk1"/>
                          </a:solidFill>
                          <a:latin typeface="Times New Roman" pitchFamily="18" charset="0"/>
                          <a:ea typeface="+mn-ea"/>
                          <a:cs typeface="Times New Roman" pitchFamily="18" charset="0"/>
                        </a:rPr>
                        <a:t>Thung</a:t>
                      </a:r>
                      <a:r>
                        <a:rPr kumimoji="0" lang="en-US" sz="1400" b="0" i="0" u="none" strike="noStrike" kern="1200" dirty="0" smtClean="0">
                          <a:solidFill>
                            <a:schemeClr val="dk1"/>
                          </a:solidFill>
                          <a:latin typeface="Times New Roman" pitchFamily="18" charset="0"/>
                          <a:ea typeface="+mn-ea"/>
                          <a:cs typeface="Times New Roman" pitchFamily="18" charset="0"/>
                        </a:rPr>
                        <a:t>, K.; Zhu, X.; </a:t>
                      </a:r>
                      <a:r>
                        <a:rPr kumimoji="0" lang="en-US" sz="1400" b="0" i="0" u="none" strike="noStrike" kern="1200" dirty="0" err="1" smtClean="0">
                          <a:solidFill>
                            <a:schemeClr val="dk1"/>
                          </a:solidFill>
                          <a:latin typeface="Times New Roman" pitchFamily="18" charset="0"/>
                          <a:ea typeface="+mn-ea"/>
                          <a:cs typeface="Times New Roman" pitchFamily="18" charset="0"/>
                        </a:rPr>
                        <a:t>Shen</a:t>
                      </a:r>
                      <a:r>
                        <a:rPr kumimoji="0" lang="en-US" sz="1400" b="0" i="0" u="none" strike="noStrike" kern="1200" dirty="0" smtClean="0">
                          <a:solidFill>
                            <a:schemeClr val="dk1"/>
                          </a:solidFill>
                          <a:latin typeface="Times New Roman" pitchFamily="18" charset="0"/>
                          <a:ea typeface="+mn-ea"/>
                          <a:cs typeface="Times New Roman" pitchFamily="18" charset="0"/>
                        </a:rPr>
                        <a:t>, D.</a:t>
                      </a:r>
                      <a:endParaRPr lang="en-US" sz="1400" dirty="0">
                        <a:latin typeface="Times New Roman" pitchFamily="18" charset="0"/>
                        <a:cs typeface="Times New Roman" pitchFamily="18" charset="0"/>
                      </a:endParaRPr>
                    </a:p>
                  </a:txBody>
                  <a:tcPr/>
                </a:tc>
                <a:tc>
                  <a:txBody>
                    <a:bodyPr/>
                    <a:lstStyle/>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In </a:t>
                      </a:r>
                      <a:r>
                        <a:rPr kumimoji="0" lang="en-US" sz="1400" b="0" i="0" kern="1200" dirty="0" smtClean="0">
                          <a:solidFill>
                            <a:schemeClr val="dk1"/>
                          </a:solidFill>
                          <a:latin typeface="Times New Roman" pitchFamily="18" charset="0"/>
                          <a:ea typeface="+mn-ea"/>
                          <a:cs typeface="Times New Roman" pitchFamily="18" charset="0"/>
                        </a:rPr>
                        <a:t>this article, the authors aim to maximally utilize multimodality </a:t>
                      </a:r>
                      <a:r>
                        <a:rPr kumimoji="0" lang="en-US" sz="1400" b="0" i="0" kern="1200" dirty="0" err="1" smtClean="0">
                          <a:solidFill>
                            <a:schemeClr val="dk1"/>
                          </a:solidFill>
                          <a:latin typeface="Times New Roman" pitchFamily="18" charset="0"/>
                          <a:ea typeface="+mn-ea"/>
                          <a:cs typeface="Times New Roman" pitchFamily="18" charset="0"/>
                        </a:rPr>
                        <a:t>neuroimaging</a:t>
                      </a:r>
                      <a:r>
                        <a:rPr kumimoji="0" lang="en-US" sz="1400" b="0" i="0" kern="1200" dirty="0" smtClean="0">
                          <a:solidFill>
                            <a:schemeClr val="dk1"/>
                          </a:solidFill>
                          <a:latin typeface="Times New Roman" pitchFamily="18" charset="0"/>
                          <a:ea typeface="+mn-ea"/>
                          <a:cs typeface="Times New Roman" pitchFamily="18" charset="0"/>
                        </a:rPr>
                        <a:t> and genetic data for identifying Alzheimer's disease (AD) and its </a:t>
                      </a:r>
                      <a:r>
                        <a:rPr kumimoji="0" lang="en-US" sz="1400" b="0" i="0" kern="1200" dirty="0" err="1" smtClean="0">
                          <a:solidFill>
                            <a:schemeClr val="dk1"/>
                          </a:solidFill>
                          <a:latin typeface="Times New Roman" pitchFamily="18" charset="0"/>
                          <a:ea typeface="+mn-ea"/>
                          <a:cs typeface="Times New Roman" pitchFamily="18" charset="0"/>
                        </a:rPr>
                        <a:t>prodromal</a:t>
                      </a:r>
                      <a:r>
                        <a:rPr kumimoji="0" lang="en-US" sz="1400" b="0" i="0" kern="1200" dirty="0" smtClean="0">
                          <a:solidFill>
                            <a:schemeClr val="dk1"/>
                          </a:solidFill>
                          <a:latin typeface="Times New Roman" pitchFamily="18" charset="0"/>
                          <a:ea typeface="+mn-ea"/>
                          <a:cs typeface="Times New Roman" pitchFamily="18" charset="0"/>
                        </a:rPr>
                        <a:t> status, Mild Cognitive Impairment (MCI), from normal aging subjects.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Multimodality </a:t>
                      </a:r>
                      <a:r>
                        <a:rPr kumimoji="0" lang="en-US" sz="1400" b="0" i="0" kern="1200" dirty="0" err="1" smtClean="0">
                          <a:solidFill>
                            <a:schemeClr val="dk1"/>
                          </a:solidFill>
                          <a:latin typeface="Times New Roman" pitchFamily="18" charset="0"/>
                          <a:ea typeface="+mn-ea"/>
                          <a:cs typeface="Times New Roman" pitchFamily="18" charset="0"/>
                        </a:rPr>
                        <a:t>neuroimaging</a:t>
                      </a:r>
                      <a:r>
                        <a:rPr kumimoji="0" lang="en-US" sz="1400" b="0" i="0" kern="1200" dirty="0" smtClean="0">
                          <a:solidFill>
                            <a:schemeClr val="dk1"/>
                          </a:solidFill>
                          <a:latin typeface="Times New Roman" pitchFamily="18" charset="0"/>
                          <a:ea typeface="+mn-ea"/>
                          <a:cs typeface="Times New Roman" pitchFamily="18" charset="0"/>
                        </a:rPr>
                        <a:t> data such as MRI and PET provide valuable insights into brain abnormalities, while genetic data such as single nucleotide polymorphism (SNP) provide information about a patient's AD risk factors.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When </a:t>
                      </a:r>
                      <a:r>
                        <a:rPr kumimoji="0" lang="en-US" sz="1400" b="0" i="0" kern="1200" dirty="0" smtClean="0">
                          <a:solidFill>
                            <a:schemeClr val="dk1"/>
                          </a:solidFill>
                          <a:latin typeface="Times New Roman" pitchFamily="18" charset="0"/>
                          <a:ea typeface="+mn-ea"/>
                          <a:cs typeface="Times New Roman" pitchFamily="18" charset="0"/>
                        </a:rPr>
                        <a:t>these data are used together, the accuracy of AD diagnosis may be improved. However, these data are heterogeneous (e.g., with different data distributions), and have different number of samples (e.g., with far less number of PET samples than the number of MRI or SNPs).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Thus</a:t>
                      </a:r>
                      <a:r>
                        <a:rPr kumimoji="0" lang="en-US" sz="1400" b="0" i="0" kern="1200" dirty="0" smtClean="0">
                          <a:solidFill>
                            <a:schemeClr val="dk1"/>
                          </a:solidFill>
                          <a:latin typeface="Times New Roman" pitchFamily="18" charset="0"/>
                          <a:ea typeface="+mn-ea"/>
                          <a:cs typeface="Times New Roman" pitchFamily="18" charset="0"/>
                        </a:rPr>
                        <a:t>, learning an effective model using these data is challenging. To this end, we present a novel three-stage deep feature learning and fusion framework, where deep neural network is trained stage-wise.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Each </a:t>
                      </a:r>
                      <a:r>
                        <a:rPr kumimoji="0" lang="en-US" sz="1400" b="0" i="0" kern="1200" dirty="0" smtClean="0">
                          <a:solidFill>
                            <a:schemeClr val="dk1"/>
                          </a:solidFill>
                          <a:latin typeface="Times New Roman" pitchFamily="18" charset="0"/>
                          <a:ea typeface="+mn-ea"/>
                          <a:cs typeface="Times New Roman" pitchFamily="18" charset="0"/>
                        </a:rPr>
                        <a:t>stage of the network learns feature representations for different combinations of modalities, via effective training using the maximum number of available samples. </a:t>
                      </a:r>
                      <a:endParaRPr lang="en-US" sz="1400" dirty="0">
                        <a:latin typeface="Times New Roman" pitchFamily="18" charset="0"/>
                        <a:cs typeface="Times New Roman" pitchFamily="18" charset="0"/>
                      </a:endParaRPr>
                    </a:p>
                  </a:txBody>
                  <a:tcPr/>
                </a:tc>
              </a:tr>
            </a:tbl>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809899" y="549849"/>
          <a:ext cx="10173061" cy="5943600"/>
        </p:xfrm>
        <a:graphic>
          <a:graphicData uri="http://schemas.openxmlformats.org/drawingml/2006/table">
            <a:tbl>
              <a:tblPr firstRow="1" bandRow="1">
                <a:tableStyleId>{5C22544A-7EE6-4342-B048-85BDC9FD1C3A}</a:tableStyleId>
              </a:tblPr>
              <a:tblGrid>
                <a:gridCol w="535575"/>
                <a:gridCol w="1711235"/>
                <a:gridCol w="1077686"/>
                <a:gridCol w="1077686"/>
                <a:gridCol w="1920240"/>
                <a:gridCol w="3850639"/>
              </a:tblGrid>
              <a:tr h="390677">
                <a:tc>
                  <a:txBody>
                    <a:bodyPr/>
                    <a:lstStyle/>
                    <a:p>
                      <a:r>
                        <a:rPr lang="en-US" sz="1400" dirty="0" smtClean="0">
                          <a:latin typeface="Times New Roman" pitchFamily="18" charset="0"/>
                          <a:cs typeface="Times New Roman" pitchFamily="18" charset="0"/>
                        </a:rPr>
                        <a:t>SNO</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TITLE </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PUBLICATION</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YEAR</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AUTHOR </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INFERENCE</a:t>
                      </a:r>
                      <a:endParaRPr lang="en-US" sz="1400" dirty="0">
                        <a:latin typeface="Times New Roman" pitchFamily="18" charset="0"/>
                        <a:cs typeface="Times New Roman" pitchFamily="18" charset="0"/>
                      </a:endParaRPr>
                    </a:p>
                  </a:txBody>
                  <a:tcPr/>
                </a:tc>
              </a:tr>
              <a:tr h="4715702">
                <a:tc>
                  <a:txBody>
                    <a:bodyPr/>
                    <a:lstStyle/>
                    <a:p>
                      <a:r>
                        <a:rPr lang="en-US" sz="1400" dirty="0" smtClean="0">
                          <a:latin typeface="Times New Roman" pitchFamily="18" charset="0"/>
                          <a:cs typeface="Times New Roman" pitchFamily="18" charset="0"/>
                        </a:rPr>
                        <a:t>7</a:t>
                      </a:r>
                      <a:endParaRPr lang="en-US" sz="1400" dirty="0">
                        <a:latin typeface="Times New Roman" pitchFamily="18" charset="0"/>
                        <a:cs typeface="Times New Roman" pitchFamily="18" charset="0"/>
                      </a:endParaRPr>
                    </a:p>
                  </a:txBody>
                  <a:tcPr/>
                </a:tc>
                <a:tc>
                  <a:txBody>
                    <a:bodyPr/>
                    <a:lstStyle/>
                    <a:p>
                      <a:r>
                        <a:rPr kumimoji="0" lang="en-US" sz="1400" b="0" i="0" u="none" strike="noStrike" kern="1200" dirty="0" smtClean="0">
                          <a:solidFill>
                            <a:schemeClr val="dk1"/>
                          </a:solidFill>
                          <a:latin typeface="Times New Roman" pitchFamily="18" charset="0"/>
                          <a:ea typeface="+mn-ea"/>
                          <a:cs typeface="Times New Roman" pitchFamily="18" charset="0"/>
                        </a:rPr>
                        <a:t>A survey of recent advances in deep learning techniques for electronic health record (EHR) analysis</a:t>
                      </a:r>
                      <a:endParaRPr lang="en-US" sz="1400" dirty="0">
                        <a:latin typeface="Times New Roman" pitchFamily="18" charset="0"/>
                        <a:cs typeface="Times New Roman" pitchFamily="18" charset="0"/>
                      </a:endParaRPr>
                    </a:p>
                  </a:txBody>
                  <a:tcPr/>
                </a:tc>
                <a:tc>
                  <a:txBody>
                    <a:bodyPr/>
                    <a:lstStyle/>
                    <a:p>
                      <a:r>
                        <a:rPr kumimoji="0" lang="en-US" sz="1400" b="0" i="0" u="none" strike="noStrike" kern="1200" dirty="0" smtClean="0">
                          <a:solidFill>
                            <a:schemeClr val="dk1"/>
                          </a:solidFill>
                          <a:latin typeface="Times New Roman" pitchFamily="18" charset="0"/>
                          <a:ea typeface="+mn-ea"/>
                          <a:cs typeface="Times New Roman" pitchFamily="18" charset="0"/>
                        </a:rPr>
                        <a:t>Biomed. Health Inform. 2018, </a:t>
                      </a:r>
                      <a:r>
                        <a:rPr kumimoji="0" lang="en-US" sz="1400" b="0" i="0" u="none" strike="noStrike" kern="1200" dirty="0" smtClean="0">
                          <a:solidFill>
                            <a:schemeClr val="dk1"/>
                          </a:solidFill>
                          <a:latin typeface="Times New Roman" pitchFamily="18" charset="0"/>
                          <a:ea typeface="+mn-ea"/>
                          <a:cs typeface="Times New Roman" pitchFamily="18" charset="0"/>
                        </a:rPr>
                        <a:t>VOL 22</a:t>
                      </a:r>
                      <a:r>
                        <a:rPr kumimoji="0" lang="en-US" sz="1400" b="0" i="0" u="none" strike="noStrike" kern="1200" dirty="0" smtClean="0">
                          <a:solidFill>
                            <a:schemeClr val="dk1"/>
                          </a:solidFill>
                          <a:latin typeface="Times New Roman" pitchFamily="18" charset="0"/>
                          <a:ea typeface="+mn-ea"/>
                          <a:cs typeface="Times New Roman" pitchFamily="18" charset="0"/>
                        </a:rPr>
                        <a:t>, </a:t>
                      </a:r>
                      <a:r>
                        <a:rPr kumimoji="0" lang="en-US" sz="1400" b="0" i="0" u="none" strike="noStrike" kern="1200" dirty="0" smtClean="0">
                          <a:solidFill>
                            <a:schemeClr val="dk1"/>
                          </a:solidFill>
                          <a:latin typeface="Times New Roman" pitchFamily="18" charset="0"/>
                          <a:ea typeface="+mn-ea"/>
                          <a:cs typeface="Times New Roman" pitchFamily="18" charset="0"/>
                        </a:rPr>
                        <a:t>1589–1604</a:t>
                      </a:r>
                    </a:p>
                    <a:p>
                      <a:r>
                        <a:rPr kumimoji="0" lang="en-US" sz="1400" b="0" i="0" u="none" strike="noStrike" kern="1200" dirty="0" smtClean="0">
                          <a:solidFill>
                            <a:schemeClr val="dk1"/>
                          </a:solidFill>
                          <a:latin typeface="Times New Roman" pitchFamily="18" charset="0"/>
                          <a:ea typeface="+mn-ea"/>
                          <a:cs typeface="Times New Roman" pitchFamily="18" charset="0"/>
                        </a:rPr>
                        <a:t>ISSUE 9</a:t>
                      </a:r>
                      <a:endParaRPr lang="en-US" sz="1400" dirty="0">
                        <a:latin typeface="Times New Roman" pitchFamily="18" charset="0"/>
                        <a:cs typeface="Times New Roman" pitchFamily="18" charset="0"/>
                      </a:endParaRPr>
                    </a:p>
                  </a:txBody>
                  <a:tcPr/>
                </a:tc>
                <a:tc>
                  <a:txBody>
                    <a:bodyPr/>
                    <a:lstStyle/>
                    <a:p>
                      <a:r>
                        <a:rPr lang="en-US" sz="1400" dirty="0" smtClean="0">
                          <a:latin typeface="Times New Roman" pitchFamily="18" charset="0"/>
                          <a:cs typeface="Times New Roman" pitchFamily="18" charset="0"/>
                        </a:rPr>
                        <a:t>MAY 2018</a:t>
                      </a:r>
                      <a:endParaRPr lang="en-US" sz="1400" dirty="0">
                        <a:latin typeface="Times New Roman" pitchFamily="18" charset="0"/>
                        <a:cs typeface="Times New Roman" pitchFamily="18" charset="0"/>
                      </a:endParaRPr>
                    </a:p>
                  </a:txBody>
                  <a:tcPr/>
                </a:tc>
                <a:tc>
                  <a:txBody>
                    <a:bodyPr/>
                    <a:lstStyle/>
                    <a:p>
                      <a:r>
                        <a:rPr kumimoji="0" lang="en-US" sz="1400" b="0" i="0" u="none" strike="noStrike" kern="1200" dirty="0" err="1" smtClean="0">
                          <a:solidFill>
                            <a:schemeClr val="dk1"/>
                          </a:solidFill>
                          <a:latin typeface="Times New Roman" pitchFamily="18" charset="0"/>
                          <a:ea typeface="+mn-ea"/>
                          <a:cs typeface="Times New Roman" pitchFamily="18" charset="0"/>
                        </a:rPr>
                        <a:t>Shickel</a:t>
                      </a:r>
                      <a:r>
                        <a:rPr kumimoji="0" lang="en-US" sz="1400" b="0" i="0" u="none" strike="noStrike" kern="1200" dirty="0" smtClean="0">
                          <a:solidFill>
                            <a:schemeClr val="dk1"/>
                          </a:solidFill>
                          <a:latin typeface="Times New Roman" pitchFamily="18" charset="0"/>
                          <a:ea typeface="+mn-ea"/>
                          <a:cs typeface="Times New Roman" pitchFamily="18" charset="0"/>
                        </a:rPr>
                        <a:t>, B.; </a:t>
                      </a:r>
                      <a:r>
                        <a:rPr kumimoji="0" lang="en-US" sz="1400" b="0" i="0" u="none" strike="noStrike" kern="1200" dirty="0" err="1" smtClean="0">
                          <a:solidFill>
                            <a:schemeClr val="dk1"/>
                          </a:solidFill>
                          <a:latin typeface="Times New Roman" pitchFamily="18" charset="0"/>
                          <a:ea typeface="+mn-ea"/>
                          <a:cs typeface="Times New Roman" pitchFamily="18" charset="0"/>
                        </a:rPr>
                        <a:t>Tighe</a:t>
                      </a:r>
                      <a:r>
                        <a:rPr kumimoji="0" lang="en-US" sz="1400" b="0" i="0" u="none" strike="noStrike" kern="1200" dirty="0" smtClean="0">
                          <a:solidFill>
                            <a:schemeClr val="dk1"/>
                          </a:solidFill>
                          <a:latin typeface="Times New Roman" pitchFamily="18" charset="0"/>
                          <a:ea typeface="+mn-ea"/>
                          <a:cs typeface="Times New Roman" pitchFamily="18" charset="0"/>
                        </a:rPr>
                        <a:t>, P.J.; </a:t>
                      </a:r>
                      <a:r>
                        <a:rPr kumimoji="0" lang="en-US" sz="1400" b="0" i="0" u="none" strike="noStrike" kern="1200" dirty="0" err="1" smtClean="0">
                          <a:solidFill>
                            <a:schemeClr val="dk1"/>
                          </a:solidFill>
                          <a:latin typeface="Times New Roman" pitchFamily="18" charset="0"/>
                          <a:ea typeface="+mn-ea"/>
                          <a:cs typeface="Times New Roman" pitchFamily="18" charset="0"/>
                        </a:rPr>
                        <a:t>Bihorac</a:t>
                      </a:r>
                      <a:r>
                        <a:rPr kumimoji="0" lang="en-US" sz="1400" b="0" i="0" u="none" strike="noStrike" kern="1200" dirty="0" smtClean="0">
                          <a:solidFill>
                            <a:schemeClr val="dk1"/>
                          </a:solidFill>
                          <a:latin typeface="Times New Roman" pitchFamily="18" charset="0"/>
                          <a:ea typeface="+mn-ea"/>
                          <a:cs typeface="Times New Roman" pitchFamily="18" charset="0"/>
                        </a:rPr>
                        <a:t>, A.; </a:t>
                      </a:r>
                      <a:r>
                        <a:rPr kumimoji="0" lang="en-US" sz="1400" b="0" i="0" u="none" strike="noStrike" kern="1200" dirty="0" err="1" smtClean="0">
                          <a:solidFill>
                            <a:schemeClr val="dk1"/>
                          </a:solidFill>
                          <a:latin typeface="Times New Roman" pitchFamily="18" charset="0"/>
                          <a:ea typeface="+mn-ea"/>
                          <a:cs typeface="Times New Roman" pitchFamily="18" charset="0"/>
                        </a:rPr>
                        <a:t>Rashidi</a:t>
                      </a:r>
                      <a:r>
                        <a:rPr kumimoji="0" lang="en-US" sz="1400" b="0" i="0" u="none" strike="noStrike" kern="1200" dirty="0" smtClean="0">
                          <a:solidFill>
                            <a:schemeClr val="dk1"/>
                          </a:solidFill>
                          <a:latin typeface="Times New Roman" pitchFamily="18" charset="0"/>
                          <a:ea typeface="+mn-ea"/>
                          <a:cs typeface="Times New Roman" pitchFamily="18" charset="0"/>
                        </a:rPr>
                        <a:t>, P. Deep EHR</a:t>
                      </a:r>
                      <a:endParaRPr lang="en-US" sz="1400" dirty="0">
                        <a:latin typeface="Times New Roman" pitchFamily="18" charset="0"/>
                        <a:cs typeface="Times New Roman" pitchFamily="18" charset="0"/>
                      </a:endParaRPr>
                    </a:p>
                  </a:txBody>
                  <a:tcPr/>
                </a:tc>
                <a:tc>
                  <a:txBody>
                    <a:bodyPr/>
                    <a:lstStyle/>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The past decade has seen an explosion in the amount of digital information stored in electronic health records (EHRs).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While </a:t>
                      </a:r>
                      <a:r>
                        <a:rPr kumimoji="0" lang="en-US" sz="1400" b="0" i="0" kern="1200" dirty="0" smtClean="0">
                          <a:solidFill>
                            <a:schemeClr val="dk1"/>
                          </a:solidFill>
                          <a:latin typeface="Times New Roman" pitchFamily="18" charset="0"/>
                          <a:ea typeface="+mn-ea"/>
                          <a:cs typeface="Times New Roman" pitchFamily="18" charset="0"/>
                        </a:rPr>
                        <a:t>primarily designed for archiving patient information and performing administrative healthcare tasks like billing, many researchers have found secondary use of these records for various clinical informatics applications.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Over </a:t>
                      </a:r>
                      <a:r>
                        <a:rPr kumimoji="0" lang="en-US" sz="1400" b="0" i="0" kern="1200" dirty="0" smtClean="0">
                          <a:solidFill>
                            <a:schemeClr val="dk1"/>
                          </a:solidFill>
                          <a:latin typeface="Times New Roman" pitchFamily="18" charset="0"/>
                          <a:ea typeface="+mn-ea"/>
                          <a:cs typeface="Times New Roman" pitchFamily="18" charset="0"/>
                        </a:rPr>
                        <a:t>the same period, the machine learning community has seen widespread advances in the field of deep learning. In this review, we survey the current research on applying deep learning to clinical tasks based on EHR data, where we find a variety of deep learning techniques and frameworks being applied to several types of clinical applications including information extraction, representation learning, outcome prediction, </a:t>
                      </a:r>
                      <a:r>
                        <a:rPr kumimoji="0" lang="en-US" sz="1400" b="0" i="0" kern="1200" dirty="0" err="1" smtClean="0">
                          <a:solidFill>
                            <a:schemeClr val="dk1"/>
                          </a:solidFill>
                          <a:latin typeface="Times New Roman" pitchFamily="18" charset="0"/>
                          <a:ea typeface="+mn-ea"/>
                          <a:cs typeface="Times New Roman" pitchFamily="18" charset="0"/>
                        </a:rPr>
                        <a:t>phenotyping</a:t>
                      </a:r>
                      <a:r>
                        <a:rPr kumimoji="0" lang="en-US" sz="1400" b="0" i="0" kern="1200" dirty="0" smtClean="0">
                          <a:solidFill>
                            <a:schemeClr val="dk1"/>
                          </a:solidFill>
                          <a:latin typeface="Times New Roman" pitchFamily="18" charset="0"/>
                          <a:ea typeface="+mn-ea"/>
                          <a:cs typeface="Times New Roman" pitchFamily="18" charset="0"/>
                        </a:rPr>
                        <a:t>, and </a:t>
                      </a:r>
                      <a:r>
                        <a:rPr kumimoji="0" lang="en-US" sz="1400" b="0" i="0" kern="1200" dirty="0" err="1" smtClean="0">
                          <a:solidFill>
                            <a:schemeClr val="dk1"/>
                          </a:solidFill>
                          <a:latin typeface="Times New Roman" pitchFamily="18" charset="0"/>
                          <a:ea typeface="+mn-ea"/>
                          <a:cs typeface="Times New Roman" pitchFamily="18" charset="0"/>
                        </a:rPr>
                        <a:t>deidentification</a:t>
                      </a:r>
                      <a:r>
                        <a:rPr kumimoji="0" lang="en-US" sz="1400" b="0" i="0" kern="1200" dirty="0" smtClean="0">
                          <a:solidFill>
                            <a:schemeClr val="dk1"/>
                          </a:solidFill>
                          <a:latin typeface="Times New Roman" pitchFamily="18" charset="0"/>
                          <a:ea typeface="+mn-ea"/>
                          <a:cs typeface="Times New Roman" pitchFamily="18" charset="0"/>
                        </a:rPr>
                        <a:t>.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We </a:t>
                      </a:r>
                      <a:r>
                        <a:rPr kumimoji="0" lang="en-US" sz="1400" b="0" i="0" kern="1200" dirty="0" smtClean="0">
                          <a:solidFill>
                            <a:schemeClr val="dk1"/>
                          </a:solidFill>
                          <a:latin typeface="Times New Roman" pitchFamily="18" charset="0"/>
                          <a:ea typeface="+mn-ea"/>
                          <a:cs typeface="Times New Roman" pitchFamily="18" charset="0"/>
                        </a:rPr>
                        <a:t>identify several limitations of current research involving topics such as model interpretability, data heterogeneity, and lack of universal benchmarks. </a:t>
                      </a:r>
                      <a:endParaRPr kumimoji="0" lang="en-US" sz="1400" b="0" i="0" kern="1200" dirty="0" smtClean="0">
                        <a:solidFill>
                          <a:schemeClr val="dk1"/>
                        </a:solidFill>
                        <a:latin typeface="Times New Roman" pitchFamily="18" charset="0"/>
                        <a:ea typeface="+mn-ea"/>
                        <a:cs typeface="Times New Roman" pitchFamily="18" charset="0"/>
                      </a:endParaRPr>
                    </a:p>
                    <a:p>
                      <a:pPr>
                        <a:buFont typeface="Arial" pitchFamily="34" charset="0"/>
                        <a:buChar char="•"/>
                      </a:pPr>
                      <a:r>
                        <a:rPr kumimoji="0" lang="en-US" sz="1400" b="0" i="0" kern="1200" dirty="0" smtClean="0">
                          <a:solidFill>
                            <a:schemeClr val="dk1"/>
                          </a:solidFill>
                          <a:latin typeface="Times New Roman" pitchFamily="18" charset="0"/>
                          <a:ea typeface="+mn-ea"/>
                          <a:cs typeface="Times New Roman" pitchFamily="18" charset="0"/>
                        </a:rPr>
                        <a:t>We </a:t>
                      </a:r>
                      <a:r>
                        <a:rPr kumimoji="0" lang="en-US" sz="1400" b="0" i="0" kern="1200" dirty="0" smtClean="0">
                          <a:solidFill>
                            <a:schemeClr val="dk1"/>
                          </a:solidFill>
                          <a:latin typeface="Times New Roman" pitchFamily="18" charset="0"/>
                          <a:ea typeface="+mn-ea"/>
                          <a:cs typeface="Times New Roman" pitchFamily="18" charset="0"/>
                        </a:rPr>
                        <a:t>conclude by summarizing the state of the field and identifying avenues of future deep EHR research.</a:t>
                      </a:r>
                      <a:endParaRPr lang="en-US" sz="1400" dirty="0">
                        <a:latin typeface="Times New Roman" pitchFamily="18" charset="0"/>
                        <a:cs typeface="Times New Roman" pitchFamily="18" charset="0"/>
                      </a:endParaRPr>
                    </a:p>
                  </a:txBody>
                  <a:tcPr/>
                </a:tc>
              </a:tr>
            </a:tbl>
          </a:graphicData>
        </a:graphic>
      </p:graphicFrame>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95000" t="-106500" r="5000" b="2065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1605</TotalTime>
  <Words>3270</Words>
  <Application>Microsoft Office PowerPoint</Application>
  <PresentationFormat>Custom</PresentationFormat>
  <Paragraphs>309</Paragraphs>
  <Slides>45</Slides>
  <Notes>0</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Concourse</vt:lpstr>
      <vt:lpstr>PNEUMONIA DETECTION USING ENSEMBLE LEARNING</vt:lpstr>
      <vt:lpstr>INTRODUCTION </vt:lpstr>
      <vt:lpstr>Slide 3</vt:lpstr>
      <vt:lpstr>Slide 4</vt:lpstr>
      <vt:lpstr>Slide 5</vt:lpstr>
      <vt:lpstr>Slide 6</vt:lpstr>
      <vt:lpstr>Slide 7</vt:lpstr>
      <vt:lpstr>Slide 8</vt:lpstr>
      <vt:lpstr>Slide 9</vt:lpstr>
      <vt:lpstr>Slide 10</vt:lpstr>
      <vt:lpstr>Slide 11</vt:lpstr>
      <vt:lpstr>Slide 12</vt:lpstr>
      <vt:lpstr>PROBLEM STATEMENT </vt:lpstr>
      <vt:lpstr>TECHNOLOGY STACK </vt:lpstr>
      <vt:lpstr>SYSTEM ARCHITECTURE</vt:lpstr>
      <vt:lpstr>Convolutional Neural Network (ConvNet/CNN)</vt:lpstr>
      <vt:lpstr>VGG16(Visual Geometry Group)</vt:lpstr>
      <vt:lpstr>ResNet50 </vt:lpstr>
      <vt:lpstr>MODULES</vt:lpstr>
      <vt:lpstr>DATASET</vt:lpstr>
      <vt:lpstr>NORMAL LUNGS ( IMAGES FROM KAGGLE SITE )</vt:lpstr>
      <vt:lpstr>Pneumonia affected patient (IMAGES FROM KAGGLE)  </vt:lpstr>
      <vt:lpstr>DATA PREPROCESSING</vt:lpstr>
      <vt:lpstr>Workflow for development of the model:  </vt:lpstr>
      <vt:lpstr>Slide 25</vt:lpstr>
      <vt:lpstr>Slide 26</vt:lpstr>
      <vt:lpstr>TESTING/ PERFORMANCE EVALUATION/ RESULTS </vt:lpstr>
      <vt:lpstr>Slide 28</vt:lpstr>
      <vt:lpstr>PERFORMANCE REPORT </vt:lpstr>
      <vt:lpstr>CONCLUSION</vt:lpstr>
      <vt:lpstr>Slide 31</vt:lpstr>
      <vt:lpstr>PICTURE OF PNEUMONIA AFFECTED LUNGS</vt:lpstr>
      <vt:lpstr>MODEL VGG16 </vt:lpstr>
      <vt:lpstr>VGG16 SUMMARY </vt:lpstr>
      <vt:lpstr>Slide 35</vt:lpstr>
      <vt:lpstr>Model VGG16 Model accuracy and loss</vt:lpstr>
      <vt:lpstr>Model VGG16 Summary </vt:lpstr>
      <vt:lpstr> Resnet50 </vt:lpstr>
      <vt:lpstr>Resnest50 model summary </vt:lpstr>
      <vt:lpstr>Slide 40</vt:lpstr>
      <vt:lpstr>Resnest50 model accuracy and loss</vt:lpstr>
      <vt:lpstr>Slide 42</vt:lpstr>
      <vt:lpstr>Slide 43</vt:lpstr>
      <vt:lpstr>Slide 44</vt:lpstr>
      <vt:lpstr>Slide 45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PNEUMONIA DETECTION USING ENSEMBLE LEARNING</dc:title>
  <dc:creator>Harrsheetha S</dc:creator>
  <cp:lastModifiedBy>kannapirans</cp:lastModifiedBy>
  <cp:revision>163</cp:revision>
  <dcterms:created xsi:type="dcterms:W3CDTF">2021-03-07T15:13:19Z</dcterms:created>
  <dcterms:modified xsi:type="dcterms:W3CDTF">2021-06-19T09:08:49Z</dcterms:modified>
</cp:coreProperties>
</file>

<file path=docProps/thumbnail.jpeg>
</file>